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49"/>
  </p:notesMasterIdLst>
  <p:sldIdLst>
    <p:sldId id="294" r:id="rId2"/>
    <p:sldId id="474" r:id="rId3"/>
    <p:sldId id="475" r:id="rId4"/>
    <p:sldId id="476" r:id="rId5"/>
    <p:sldId id="477" r:id="rId6"/>
    <p:sldId id="478" r:id="rId7"/>
    <p:sldId id="479" r:id="rId8"/>
    <p:sldId id="421" r:id="rId9"/>
    <p:sldId id="449" r:id="rId10"/>
    <p:sldId id="448" r:id="rId11"/>
    <p:sldId id="430" r:id="rId12"/>
    <p:sldId id="433" r:id="rId13"/>
    <p:sldId id="434" r:id="rId14"/>
    <p:sldId id="435" r:id="rId15"/>
    <p:sldId id="436" r:id="rId16"/>
    <p:sldId id="442" r:id="rId17"/>
    <p:sldId id="450" r:id="rId18"/>
    <p:sldId id="452" r:id="rId19"/>
    <p:sldId id="453" r:id="rId20"/>
    <p:sldId id="454" r:id="rId21"/>
    <p:sldId id="455" r:id="rId22"/>
    <p:sldId id="437" r:id="rId23"/>
    <p:sldId id="451" r:id="rId24"/>
    <p:sldId id="457" r:id="rId25"/>
    <p:sldId id="456" r:id="rId26"/>
    <p:sldId id="458" r:id="rId27"/>
    <p:sldId id="459" r:id="rId28"/>
    <p:sldId id="460" r:id="rId29"/>
    <p:sldId id="461" r:id="rId30"/>
    <p:sldId id="462" r:id="rId31"/>
    <p:sldId id="463" r:id="rId32"/>
    <p:sldId id="464" r:id="rId33"/>
    <p:sldId id="465" r:id="rId34"/>
    <p:sldId id="466" r:id="rId35"/>
    <p:sldId id="469" r:id="rId36"/>
    <p:sldId id="439" r:id="rId37"/>
    <p:sldId id="440" r:id="rId38"/>
    <p:sldId id="441" r:id="rId39"/>
    <p:sldId id="471" r:id="rId40"/>
    <p:sldId id="425" r:id="rId41"/>
    <p:sldId id="470" r:id="rId42"/>
    <p:sldId id="472" r:id="rId43"/>
    <p:sldId id="480" r:id="rId44"/>
    <p:sldId id="473" r:id="rId45"/>
    <p:sldId id="429" r:id="rId46"/>
    <p:sldId id="419" r:id="rId47"/>
    <p:sldId id="333" r:id="rId48"/>
  </p:sldIdLst>
  <p:sldSz cx="17340263" cy="9753600"/>
  <p:notesSz cx="6858000" cy="9144000"/>
  <p:defaultTextStyle>
    <a:defPPr>
      <a:defRPr lang="nl-NL"/>
    </a:defPPr>
    <a:lvl1pPr marL="0" algn="l" defTabSz="1253763" rtl="0" eaLnBrk="1" latinLnBrk="0" hangingPunct="1">
      <a:defRPr sz="2400" kern="1200">
        <a:solidFill>
          <a:schemeClr val="tx1"/>
        </a:solidFill>
        <a:latin typeface="+mn-lt"/>
        <a:ea typeface="+mn-ea"/>
        <a:cs typeface="+mn-cs"/>
      </a:defRPr>
    </a:lvl1pPr>
    <a:lvl2pPr marL="626882" algn="l" defTabSz="1253763" rtl="0" eaLnBrk="1" latinLnBrk="0" hangingPunct="1">
      <a:defRPr sz="2400" kern="1200">
        <a:solidFill>
          <a:schemeClr val="tx1"/>
        </a:solidFill>
        <a:latin typeface="+mn-lt"/>
        <a:ea typeface="+mn-ea"/>
        <a:cs typeface="+mn-cs"/>
      </a:defRPr>
    </a:lvl2pPr>
    <a:lvl3pPr marL="1253763" algn="l" defTabSz="1253763" rtl="0" eaLnBrk="1" latinLnBrk="0" hangingPunct="1">
      <a:defRPr sz="2400" kern="1200">
        <a:solidFill>
          <a:schemeClr val="tx1"/>
        </a:solidFill>
        <a:latin typeface="+mn-lt"/>
        <a:ea typeface="+mn-ea"/>
        <a:cs typeface="+mn-cs"/>
      </a:defRPr>
    </a:lvl3pPr>
    <a:lvl4pPr marL="1880645" algn="l" defTabSz="1253763" rtl="0" eaLnBrk="1" latinLnBrk="0" hangingPunct="1">
      <a:defRPr sz="2400" kern="1200">
        <a:solidFill>
          <a:schemeClr val="tx1"/>
        </a:solidFill>
        <a:latin typeface="+mn-lt"/>
        <a:ea typeface="+mn-ea"/>
        <a:cs typeface="+mn-cs"/>
      </a:defRPr>
    </a:lvl4pPr>
    <a:lvl5pPr marL="2507526" algn="l" defTabSz="1253763" rtl="0" eaLnBrk="1" latinLnBrk="0" hangingPunct="1">
      <a:defRPr sz="2400" kern="1200">
        <a:solidFill>
          <a:schemeClr val="tx1"/>
        </a:solidFill>
        <a:latin typeface="+mn-lt"/>
        <a:ea typeface="+mn-ea"/>
        <a:cs typeface="+mn-cs"/>
      </a:defRPr>
    </a:lvl5pPr>
    <a:lvl6pPr marL="3134409" algn="l" defTabSz="1253763" rtl="0" eaLnBrk="1" latinLnBrk="0" hangingPunct="1">
      <a:defRPr sz="2400" kern="1200">
        <a:solidFill>
          <a:schemeClr val="tx1"/>
        </a:solidFill>
        <a:latin typeface="+mn-lt"/>
        <a:ea typeface="+mn-ea"/>
        <a:cs typeface="+mn-cs"/>
      </a:defRPr>
    </a:lvl6pPr>
    <a:lvl7pPr marL="3761291" algn="l" defTabSz="1253763" rtl="0" eaLnBrk="1" latinLnBrk="0" hangingPunct="1">
      <a:defRPr sz="2400" kern="1200">
        <a:solidFill>
          <a:schemeClr val="tx1"/>
        </a:solidFill>
        <a:latin typeface="+mn-lt"/>
        <a:ea typeface="+mn-ea"/>
        <a:cs typeface="+mn-cs"/>
      </a:defRPr>
    </a:lvl7pPr>
    <a:lvl8pPr marL="4388172" algn="l" defTabSz="1253763" rtl="0" eaLnBrk="1" latinLnBrk="0" hangingPunct="1">
      <a:defRPr sz="2400" kern="1200">
        <a:solidFill>
          <a:schemeClr val="tx1"/>
        </a:solidFill>
        <a:latin typeface="+mn-lt"/>
        <a:ea typeface="+mn-ea"/>
        <a:cs typeface="+mn-cs"/>
      </a:defRPr>
    </a:lvl8pPr>
    <a:lvl9pPr marL="5015055" algn="l" defTabSz="125376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46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60" autoAdjust="0"/>
    <p:restoredTop sz="95332" autoAdjust="0"/>
  </p:normalViewPr>
  <p:slideViewPr>
    <p:cSldViewPr snapToGrid="0">
      <p:cViewPr varScale="1">
        <p:scale>
          <a:sx n="55" d="100"/>
          <a:sy n="55" d="100"/>
        </p:scale>
        <p:origin x="48" y="173"/>
      </p:cViewPr>
      <p:guideLst>
        <p:guide orient="horz" pos="3072"/>
        <p:guide pos="5462"/>
      </p:guideLst>
    </p:cSldViewPr>
  </p:slideViewPr>
  <p:outlineViewPr>
    <p:cViewPr>
      <p:scale>
        <a:sx n="33" d="100"/>
        <a:sy n="33" d="100"/>
      </p:scale>
      <p:origin x="0" y="3874"/>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B006A-2783-4486-9514-6DFE1115B29F}" type="datetimeFigureOut">
              <a:rPr lang="en-US" smtClean="0"/>
              <a:t>10/3/2017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D1D759-295C-484A-9A59-E25428A95EE5}" type="slidenum">
              <a:rPr lang="en-US" smtClean="0"/>
              <a:t>‹#›</a:t>
            </a:fld>
            <a:endParaRPr lang="en-US"/>
          </a:p>
        </p:txBody>
      </p:sp>
    </p:spTree>
    <p:extLst>
      <p:ext uri="{BB962C8B-B14F-4D97-AF65-F5344CB8AC3E}">
        <p14:creationId xmlns:p14="http://schemas.microsoft.com/office/powerpoint/2010/main" val="2580514508"/>
      </p:ext>
    </p:extLst>
  </p:cSld>
  <p:clrMap bg1="lt1" tx1="dk1" bg2="lt2" tx2="dk2" accent1="accent1" accent2="accent2" accent3="accent3" accent4="accent4" accent5="accent5" accent6="accent6" hlink="hlink" folHlink="folHlink"/>
  <p:notesStyle>
    <a:lvl1pPr marL="0" algn="l" defTabSz="914222" rtl="0" eaLnBrk="1" latinLnBrk="0" hangingPunct="1">
      <a:defRPr sz="1100" kern="1200">
        <a:solidFill>
          <a:schemeClr val="tx1"/>
        </a:solidFill>
        <a:latin typeface="+mn-lt"/>
        <a:ea typeface="+mn-ea"/>
        <a:cs typeface="+mn-cs"/>
      </a:defRPr>
    </a:lvl1pPr>
    <a:lvl2pPr marL="457111" algn="l" defTabSz="914222" rtl="0" eaLnBrk="1" latinLnBrk="0" hangingPunct="1">
      <a:defRPr sz="1100" kern="1200">
        <a:solidFill>
          <a:schemeClr val="tx1"/>
        </a:solidFill>
        <a:latin typeface="+mn-lt"/>
        <a:ea typeface="+mn-ea"/>
        <a:cs typeface="+mn-cs"/>
      </a:defRPr>
    </a:lvl2pPr>
    <a:lvl3pPr marL="914222" algn="l" defTabSz="914222" rtl="0" eaLnBrk="1" latinLnBrk="0" hangingPunct="1">
      <a:defRPr sz="1100" kern="1200">
        <a:solidFill>
          <a:schemeClr val="tx1"/>
        </a:solidFill>
        <a:latin typeface="+mn-lt"/>
        <a:ea typeface="+mn-ea"/>
        <a:cs typeface="+mn-cs"/>
      </a:defRPr>
    </a:lvl3pPr>
    <a:lvl4pPr marL="1371333" algn="l" defTabSz="914222" rtl="0" eaLnBrk="1" latinLnBrk="0" hangingPunct="1">
      <a:defRPr sz="1100" kern="1200">
        <a:solidFill>
          <a:schemeClr val="tx1"/>
        </a:solidFill>
        <a:latin typeface="+mn-lt"/>
        <a:ea typeface="+mn-ea"/>
        <a:cs typeface="+mn-cs"/>
      </a:defRPr>
    </a:lvl4pPr>
    <a:lvl5pPr marL="1828444" algn="l" defTabSz="914222" rtl="0" eaLnBrk="1" latinLnBrk="0" hangingPunct="1">
      <a:defRPr sz="1100" kern="1200">
        <a:solidFill>
          <a:schemeClr val="tx1"/>
        </a:solidFill>
        <a:latin typeface="+mn-lt"/>
        <a:ea typeface="+mn-ea"/>
        <a:cs typeface="+mn-cs"/>
      </a:defRPr>
    </a:lvl5pPr>
    <a:lvl6pPr marL="2285554" algn="l" defTabSz="914222" rtl="0" eaLnBrk="1" latinLnBrk="0" hangingPunct="1">
      <a:defRPr sz="1100" kern="1200">
        <a:solidFill>
          <a:schemeClr val="tx1"/>
        </a:solidFill>
        <a:latin typeface="+mn-lt"/>
        <a:ea typeface="+mn-ea"/>
        <a:cs typeface="+mn-cs"/>
      </a:defRPr>
    </a:lvl6pPr>
    <a:lvl7pPr marL="2742665" algn="l" defTabSz="914222" rtl="0" eaLnBrk="1" latinLnBrk="0" hangingPunct="1">
      <a:defRPr sz="1100" kern="1200">
        <a:solidFill>
          <a:schemeClr val="tx1"/>
        </a:solidFill>
        <a:latin typeface="+mn-lt"/>
        <a:ea typeface="+mn-ea"/>
        <a:cs typeface="+mn-cs"/>
      </a:defRPr>
    </a:lvl7pPr>
    <a:lvl8pPr marL="3199776" algn="l" defTabSz="914222" rtl="0" eaLnBrk="1" latinLnBrk="0" hangingPunct="1">
      <a:defRPr sz="1100" kern="1200">
        <a:solidFill>
          <a:schemeClr val="tx1"/>
        </a:solidFill>
        <a:latin typeface="+mn-lt"/>
        <a:ea typeface="+mn-ea"/>
        <a:cs typeface="+mn-cs"/>
      </a:defRPr>
    </a:lvl8pPr>
    <a:lvl9pPr marL="3656887" algn="l" defTabSz="91422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100" b="1" i="0" u="none" strike="noStrike" kern="1200" dirty="0" smtClean="0">
                <a:solidFill>
                  <a:schemeClr val="tx1"/>
                </a:solidFill>
                <a:effectLst/>
                <a:latin typeface="+mn-lt"/>
                <a:ea typeface="+mn-ea"/>
                <a:cs typeface="+mn-cs"/>
              </a:rPr>
              <a:t>Real Time UI with Apache Kafka Streaming Analytics of Fast Data and Server Push</a:t>
            </a:r>
            <a:endParaRPr lang="en-US" b="1"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100" b="0" i="0" u="none" strike="noStrike" kern="1200" dirty="0" err="1" smtClean="0">
                <a:solidFill>
                  <a:schemeClr val="tx1"/>
                </a:solidFill>
                <a:effectLst/>
                <a:latin typeface="+mn-lt"/>
                <a:ea typeface="+mn-ea"/>
                <a:cs typeface="+mn-cs"/>
              </a:rPr>
              <a:t>WebSocket</a:t>
            </a:r>
            <a:r>
              <a:rPr lang="en-US" sz="1100" b="0" i="0" u="none" strike="noStrike"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endParaRPr lang="en-US" b="0"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Introducing the challenge: fast data, scalable and decoupled event handling, streaming analytics</a:t>
            </a:r>
            <a:endParaRPr lang="en-US" b="0" dirty="0" smtClean="0">
              <a:effectLst/>
            </a:endParaRPr>
          </a:p>
          <a:p>
            <a:pPr rtl="0"/>
            <a:r>
              <a:rPr lang="en-US" sz="1100" b="0" i="0" u="none" strike="noStrike" kern="1200" dirty="0" smtClean="0">
                <a:solidFill>
                  <a:schemeClr val="tx1"/>
                </a:solidFill>
                <a:effectLst/>
                <a:latin typeface="+mn-lt"/>
                <a:ea typeface="+mn-ea"/>
                <a:cs typeface="+mn-cs"/>
              </a:rPr>
              <a:t>Introduction of Kafka</a:t>
            </a:r>
            <a:endParaRPr lang="en-US" b="0" dirty="0" smtClean="0">
              <a:effectLst/>
            </a:endParaRPr>
          </a:p>
          <a:p>
            <a:pPr rtl="0"/>
            <a:r>
              <a:rPr lang="en-US" sz="1100" b="0" i="0" u="none" strike="noStrike" kern="1200" dirty="0" smtClean="0">
                <a:solidFill>
                  <a:schemeClr val="tx1"/>
                </a:solidFill>
                <a:effectLst/>
                <a:latin typeface="+mn-lt"/>
                <a:ea typeface="+mn-ea"/>
                <a:cs typeface="+mn-cs"/>
              </a:rPr>
              <a:t>demo of Producing to and consuming from Kafka in Java and </a:t>
            </a:r>
            <a:r>
              <a:rPr lang="en-US" sz="1100" b="0" i="0" u="none" strike="noStrike" kern="1200" dirty="0" err="1" smtClean="0">
                <a:solidFill>
                  <a:schemeClr val="tx1"/>
                </a:solidFill>
                <a:effectLst/>
                <a:latin typeface="+mn-lt"/>
                <a:ea typeface="+mn-ea"/>
                <a:cs typeface="+mn-cs"/>
              </a:rPr>
              <a:t>Nodejs</a:t>
            </a:r>
            <a:r>
              <a:rPr lang="en-US" sz="1100" b="0" i="0" u="none" strike="noStrike" kern="1200" dirty="0" smtClean="0">
                <a:solidFill>
                  <a:schemeClr val="tx1"/>
                </a:solidFill>
                <a:effectLst/>
                <a:latin typeface="+mn-lt"/>
                <a:ea typeface="+mn-ea"/>
                <a:cs typeface="+mn-cs"/>
              </a:rPr>
              <a:t> clients</a:t>
            </a:r>
            <a:endParaRPr lang="en-US" b="0" dirty="0" smtClean="0">
              <a:effectLst/>
            </a:endParaRPr>
          </a:p>
          <a:p>
            <a:pPr rtl="0"/>
            <a:r>
              <a:rPr lang="en-US" sz="1100" b="0" i="0" u="none" strike="noStrike" kern="1200" dirty="0" smtClean="0">
                <a:solidFill>
                  <a:schemeClr val="tx1"/>
                </a:solidFill>
                <a:effectLst/>
                <a:latin typeface="+mn-lt"/>
                <a:ea typeface="+mn-ea"/>
                <a:cs typeface="+mn-cs"/>
              </a:rPr>
              <a:t>Intro Kafka Stream API for streaming analytics</a:t>
            </a:r>
            <a:endParaRPr lang="en-US" b="0" dirty="0" smtClean="0">
              <a:effectLst/>
            </a:endParaRPr>
          </a:p>
          <a:p>
            <a:pPr rtl="0"/>
            <a:r>
              <a:rPr lang="en-US" sz="1100" b="0" i="0" u="none" strike="noStrike" kern="1200" dirty="0" smtClean="0">
                <a:solidFill>
                  <a:schemeClr val="tx1"/>
                </a:solidFill>
                <a:effectLst/>
                <a:latin typeface="+mn-lt"/>
                <a:ea typeface="+mn-ea"/>
                <a:cs typeface="+mn-cs"/>
              </a:rPr>
              <a:t>Demo streaming analytics from java client</a:t>
            </a:r>
            <a:endParaRPr lang="en-US" b="0" dirty="0" smtClean="0">
              <a:effectLst/>
            </a:endParaRPr>
          </a:p>
          <a:p>
            <a:pPr rtl="0"/>
            <a:r>
              <a:rPr lang="en-US" sz="1100" b="0" i="0" u="none" strike="noStrike" kern="1200" dirty="0" smtClean="0">
                <a:solidFill>
                  <a:schemeClr val="tx1"/>
                </a:solidFill>
                <a:effectLst/>
                <a:latin typeface="+mn-lt"/>
                <a:ea typeface="+mn-ea"/>
                <a:cs typeface="+mn-cs"/>
              </a:rPr>
              <a:t>Intro of web </a:t>
            </a:r>
            <a:r>
              <a:rPr lang="en-US" sz="1100" b="0" i="0" u="none" strike="noStrike" kern="1200" dirty="0" err="1" smtClean="0">
                <a:solidFill>
                  <a:schemeClr val="tx1"/>
                </a:solidFill>
                <a:effectLst/>
                <a:latin typeface="+mn-lt"/>
                <a:ea typeface="+mn-ea"/>
                <a:cs typeface="+mn-cs"/>
              </a:rPr>
              <a:t>ui</a:t>
            </a:r>
            <a:r>
              <a:rPr lang="en-US" sz="1100" b="0" i="0" u="none" strike="noStrike" kern="1200" dirty="0" smtClean="0">
                <a:solidFill>
                  <a:schemeClr val="tx1"/>
                </a:solidFill>
                <a:effectLst/>
                <a:latin typeface="+mn-lt"/>
                <a:ea typeface="+mn-ea"/>
                <a:cs typeface="+mn-cs"/>
              </a:rPr>
              <a:t>: HTML 5, </a:t>
            </a:r>
            <a:r>
              <a:rPr lang="en-US" sz="1100" b="0" i="0" u="none" strike="noStrike" kern="1200" dirty="0" err="1" smtClean="0">
                <a:solidFill>
                  <a:schemeClr val="tx1"/>
                </a:solidFill>
                <a:effectLst/>
                <a:latin typeface="+mn-lt"/>
                <a:ea typeface="+mn-ea"/>
                <a:cs typeface="+mn-cs"/>
              </a:rPr>
              <a:t>WebSocket</a:t>
            </a:r>
            <a:r>
              <a:rPr lang="en-US" sz="1100" b="0" i="0" u="none" strike="noStrike" kern="1200" dirty="0" smtClean="0">
                <a:solidFill>
                  <a:schemeClr val="tx1"/>
                </a:solidFill>
                <a:effectLst/>
                <a:latin typeface="+mn-lt"/>
                <a:ea typeface="+mn-ea"/>
                <a:cs typeface="+mn-cs"/>
              </a:rPr>
              <a:t> channel and SSE listener</a:t>
            </a:r>
            <a:endParaRPr lang="en-US" b="0" dirty="0" smtClean="0">
              <a:effectLst/>
            </a:endParaRPr>
          </a:p>
          <a:p>
            <a:pPr rtl="0"/>
            <a:r>
              <a:rPr lang="en-US" sz="1100" b="0" i="0" u="none" strike="noStrike" kern="1200" dirty="0" smtClean="0">
                <a:solidFill>
                  <a:schemeClr val="tx1"/>
                </a:solidFill>
                <a:effectLst/>
                <a:latin typeface="+mn-lt"/>
                <a:ea typeface="+mn-ea"/>
                <a:cs typeface="+mn-cs"/>
              </a:rPr>
              <a:t>Demo of Push from server to Web UI - in general</a:t>
            </a:r>
            <a:endParaRPr lang="en-US" b="0" dirty="0" smtClean="0">
              <a:effectLst/>
            </a:endParaRPr>
          </a:p>
          <a:p>
            <a:pPr rtl="0"/>
            <a:r>
              <a:rPr lang="en-US" sz="1100" b="0" i="0" u="none" strike="noStrike" kern="1200" dirty="0" smtClean="0">
                <a:solidFill>
                  <a:schemeClr val="tx1"/>
                </a:solidFill>
                <a:effectLst/>
                <a:latin typeface="+mn-lt"/>
                <a:ea typeface="+mn-ea"/>
                <a:cs typeface="+mn-cs"/>
              </a:rPr>
              <a:t>End to end flow:</a:t>
            </a:r>
            <a:endParaRPr lang="en-US" b="0" dirty="0" smtClean="0">
              <a:effectLst/>
            </a:endParaRPr>
          </a:p>
          <a:p>
            <a:pPr rtl="0"/>
            <a:r>
              <a:rPr lang="en-US" sz="1100" b="0" i="0" u="none" strike="noStrike" kern="1200" dirty="0" smtClean="0">
                <a:solidFill>
                  <a:schemeClr val="tx1"/>
                </a:solidFill>
                <a:effectLst/>
                <a:latin typeface="+mn-lt"/>
                <a:ea typeface="+mn-ea"/>
                <a:cs typeface="+mn-cs"/>
              </a:rPr>
              <a:t>- IFTTT picks up Tweets and pushed them to an API that hands them to Kafka Topic.</a:t>
            </a:r>
            <a:endParaRPr lang="en-US" b="0" dirty="0" smtClean="0">
              <a:effectLst/>
            </a:endParaRPr>
          </a:p>
          <a:p>
            <a:pPr rtl="0"/>
            <a:r>
              <a:rPr lang="en-US" sz="1100" b="0" i="0" u="none" strike="noStrike" kern="1200" dirty="0" smtClean="0">
                <a:solidFill>
                  <a:schemeClr val="tx1"/>
                </a:solidFill>
                <a:effectLst/>
                <a:latin typeface="+mn-lt"/>
                <a:ea typeface="+mn-ea"/>
                <a:cs typeface="+mn-cs"/>
              </a:rPr>
              <a:t>- The Java application Consumes these events, performs Streaming Analytics (grouped by hashtag and author and time window) and counts them; the aggregation results are produced to Kafka</a:t>
            </a:r>
            <a:endParaRPr lang="en-US" b="0" dirty="0" smtClean="0">
              <a:effectLst/>
            </a:endParaRPr>
          </a:p>
          <a:p>
            <a:pPr rtl="0"/>
            <a:r>
              <a:rPr lang="en-US" sz="1100" b="0" i="0" u="none" strike="noStrike" kern="1200" dirty="0" smtClean="0">
                <a:solidFill>
                  <a:schemeClr val="tx1"/>
                </a:solidFill>
                <a:effectLst/>
                <a:latin typeface="+mn-lt"/>
                <a:ea typeface="+mn-ea"/>
                <a:cs typeface="+mn-cs"/>
              </a:rPr>
              <a:t>- The </a:t>
            </a:r>
            <a:r>
              <a:rPr lang="en-US" sz="1100" b="0" i="0" u="none" strike="noStrike" kern="1200" dirty="0" err="1" smtClean="0">
                <a:solidFill>
                  <a:schemeClr val="tx1"/>
                </a:solidFill>
                <a:effectLst/>
                <a:latin typeface="+mn-lt"/>
                <a:ea typeface="+mn-ea"/>
                <a:cs typeface="+mn-cs"/>
              </a:rPr>
              <a:t>NodeJS</a:t>
            </a:r>
            <a:r>
              <a:rPr lang="en-US" sz="1100" b="0" i="0" u="none" strike="noStrike" kern="1200" dirty="0" smtClean="0">
                <a:solidFill>
                  <a:schemeClr val="tx1"/>
                </a:solidFill>
                <a:effectLst/>
                <a:latin typeface="+mn-lt"/>
                <a:ea typeface="+mn-ea"/>
                <a:cs typeface="+mn-cs"/>
              </a:rPr>
              <a:t> application consumes these aggregation results and pushes them to Web UI</a:t>
            </a:r>
            <a:endParaRPr lang="en-US" b="0" dirty="0" smtClean="0">
              <a:effectLst/>
            </a:endParaRPr>
          </a:p>
          <a:p>
            <a:pPr rtl="0"/>
            <a:r>
              <a:rPr lang="en-US" sz="1100" b="0" i="0" u="none" strike="noStrike" kern="1200" dirty="0" smtClean="0">
                <a:solidFill>
                  <a:schemeClr val="tx1"/>
                </a:solidFill>
                <a:effectLst/>
                <a:latin typeface="+mn-lt"/>
                <a:ea typeface="+mn-ea"/>
                <a:cs typeface="+mn-cs"/>
              </a:rPr>
              <a:t>- The </a:t>
            </a:r>
            <a:r>
              <a:rPr lang="en-US" sz="1100" b="0" i="0" u="none" strike="noStrike" kern="1200" dirty="0" err="1" smtClean="0">
                <a:solidFill>
                  <a:schemeClr val="tx1"/>
                </a:solidFill>
                <a:effectLst/>
                <a:latin typeface="+mn-lt"/>
                <a:ea typeface="+mn-ea"/>
                <a:cs typeface="+mn-cs"/>
              </a:rPr>
              <a:t>WebUI</a:t>
            </a:r>
            <a:r>
              <a:rPr lang="en-US" sz="1100" b="0" i="0" u="none" strike="noStrike" kern="1200" dirty="0" smtClean="0">
                <a:solidFill>
                  <a:schemeClr val="tx1"/>
                </a:solidFill>
                <a:effectLst/>
                <a:latin typeface="+mn-lt"/>
                <a:ea typeface="+mn-ea"/>
                <a:cs typeface="+mn-cs"/>
              </a:rPr>
              <a:t> displays the selected Tweets along with the aggregation results</a:t>
            </a:r>
            <a:endParaRPr lang="en-US" b="0" dirty="0" smtClean="0">
              <a:effectLst/>
            </a:endParaRPr>
          </a:p>
          <a:p>
            <a:pPr rtl="0"/>
            <a:r>
              <a:rPr lang="en-US" sz="1100" b="0" i="0" u="none" strike="noStrike" kern="1200" dirty="0" smtClean="0">
                <a:solidFill>
                  <a:schemeClr val="tx1"/>
                </a:solidFill>
                <a:effectLst/>
                <a:latin typeface="+mn-lt"/>
                <a:ea typeface="+mn-ea"/>
                <a:cs typeface="+mn-cs"/>
              </a:rPr>
              <a:t>-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100" b="0" i="0" u="none" strike="noStrike" kern="1200" dirty="0" err="1" smtClean="0">
                <a:solidFill>
                  <a:schemeClr val="tx1"/>
                </a:solidFill>
                <a:effectLst/>
                <a:latin typeface="+mn-lt"/>
                <a:ea typeface="+mn-ea"/>
                <a:cs typeface="+mn-cs"/>
              </a:rPr>
              <a:t>ui</a:t>
            </a:r>
            <a:r>
              <a:rPr lang="en-US" sz="1100" b="0" i="0" u="none" strike="noStrike" kern="1200" dirty="0" smtClean="0">
                <a:solidFill>
                  <a:schemeClr val="tx1"/>
                </a:solidFill>
                <a:effectLst/>
                <a:latin typeface="+mn-lt"/>
                <a:ea typeface="+mn-ea"/>
                <a:cs typeface="+mn-cs"/>
              </a:rPr>
              <a:t> on their own device, rate &amp; like and see the ratings and like count update in real time</a:t>
            </a:r>
            <a:endParaRPr lang="en-US" b="0" dirty="0" smtClean="0">
              <a:effectLst/>
            </a:endParaRPr>
          </a:p>
          <a:p>
            <a:r>
              <a:rPr lang="en-US" dirty="0" smtClean="0"/>
              <a:t/>
            </a:r>
            <a:br>
              <a:rPr lang="en-US" dirty="0" smtClean="0"/>
            </a:br>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a:t>
            </a:fld>
            <a:endParaRPr lang="en-US"/>
          </a:p>
        </p:txBody>
      </p:sp>
    </p:spTree>
    <p:extLst>
      <p:ext uri="{BB962C8B-B14F-4D97-AF65-F5344CB8AC3E}">
        <p14:creationId xmlns:p14="http://schemas.microsoft.com/office/powerpoint/2010/main" val="18451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34</a:t>
            </a:fld>
            <a:endParaRPr lang="en-US"/>
          </a:p>
        </p:txBody>
      </p:sp>
    </p:spTree>
    <p:extLst>
      <p:ext uri="{BB962C8B-B14F-4D97-AF65-F5344CB8AC3E}">
        <p14:creationId xmlns:p14="http://schemas.microsoft.com/office/powerpoint/2010/main" val="2967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35</a:t>
            </a:fld>
            <a:endParaRPr lang="en-US"/>
          </a:p>
        </p:txBody>
      </p:sp>
    </p:spTree>
    <p:extLst>
      <p:ext uri="{BB962C8B-B14F-4D97-AF65-F5344CB8AC3E}">
        <p14:creationId xmlns:p14="http://schemas.microsoft.com/office/powerpoint/2010/main" val="3233199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41</a:t>
            </a:fld>
            <a:endParaRPr lang="en-US"/>
          </a:p>
        </p:txBody>
      </p:sp>
    </p:spTree>
    <p:extLst>
      <p:ext uri="{BB962C8B-B14F-4D97-AF65-F5344CB8AC3E}">
        <p14:creationId xmlns:p14="http://schemas.microsoft.com/office/powerpoint/2010/main" val="2371398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42</a:t>
            </a:fld>
            <a:endParaRPr lang="en-US"/>
          </a:p>
        </p:txBody>
      </p:sp>
    </p:spTree>
    <p:extLst>
      <p:ext uri="{BB962C8B-B14F-4D97-AF65-F5344CB8AC3E}">
        <p14:creationId xmlns:p14="http://schemas.microsoft.com/office/powerpoint/2010/main" val="2491048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9</a:t>
            </a:fld>
            <a:endParaRPr lang="en-US"/>
          </a:p>
        </p:txBody>
      </p:sp>
    </p:spTree>
    <p:extLst>
      <p:ext uri="{BB962C8B-B14F-4D97-AF65-F5344CB8AC3E}">
        <p14:creationId xmlns:p14="http://schemas.microsoft.com/office/powerpoint/2010/main" val="2727345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http://stackoverflow.com/questions/35861501/kafka-in-docker-not-working</a:t>
            </a:r>
          </a:p>
          <a:p>
            <a:endParaRPr lang="nl-NL" dirty="0" smtClean="0"/>
          </a:p>
          <a:p>
            <a:r>
              <a:rPr lang="nl-NL" dirty="0" smtClean="0"/>
              <a:t>Docker images </a:t>
            </a:r>
            <a:r>
              <a:rPr lang="nl-NL" dirty="0" err="1" smtClean="0"/>
              <a:t>from</a:t>
            </a:r>
            <a:r>
              <a:rPr lang="nl-NL" dirty="0" smtClean="0"/>
              <a:t> </a:t>
            </a:r>
            <a:r>
              <a:rPr lang="nl-NL" dirty="0" err="1" smtClean="0"/>
              <a:t>Confluent</a:t>
            </a:r>
            <a:r>
              <a:rPr lang="nl-NL" dirty="0" smtClean="0"/>
              <a:t>:</a:t>
            </a:r>
            <a:r>
              <a:rPr lang="nl-NL" baseline="0" dirty="0" smtClean="0"/>
              <a:t> https://hub.docker.com/r/confluent/kafka/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16</a:t>
            </a:fld>
            <a:endParaRPr lang="en-US"/>
          </a:p>
        </p:txBody>
      </p:sp>
    </p:spTree>
    <p:extLst>
      <p:ext uri="{BB962C8B-B14F-4D97-AF65-F5344CB8AC3E}">
        <p14:creationId xmlns:p14="http://schemas.microsoft.com/office/powerpoint/2010/main" val="178721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17</a:t>
            </a:fld>
            <a:endParaRPr lang="en-US"/>
          </a:p>
        </p:txBody>
      </p:sp>
    </p:spTree>
    <p:extLst>
      <p:ext uri="{BB962C8B-B14F-4D97-AF65-F5344CB8AC3E}">
        <p14:creationId xmlns:p14="http://schemas.microsoft.com/office/powerpoint/2010/main" val="321110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18</a:t>
            </a:fld>
            <a:endParaRPr lang="en-US"/>
          </a:p>
        </p:txBody>
      </p:sp>
    </p:spTree>
    <p:extLst>
      <p:ext uri="{BB962C8B-B14F-4D97-AF65-F5344CB8AC3E}">
        <p14:creationId xmlns:p14="http://schemas.microsoft.com/office/powerpoint/2010/main" val="1357440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23</a:t>
            </a:fld>
            <a:endParaRPr lang="en-US"/>
          </a:p>
        </p:txBody>
      </p:sp>
    </p:spTree>
    <p:extLst>
      <p:ext uri="{BB962C8B-B14F-4D97-AF65-F5344CB8AC3E}">
        <p14:creationId xmlns:p14="http://schemas.microsoft.com/office/powerpoint/2010/main" val="44017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25</a:t>
            </a:fld>
            <a:endParaRPr lang="en-US"/>
          </a:p>
        </p:txBody>
      </p:sp>
    </p:spTree>
    <p:extLst>
      <p:ext uri="{BB962C8B-B14F-4D97-AF65-F5344CB8AC3E}">
        <p14:creationId xmlns:p14="http://schemas.microsoft.com/office/powerpoint/2010/main" val="205207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29</a:t>
            </a:fld>
            <a:endParaRPr lang="en-US"/>
          </a:p>
        </p:txBody>
      </p:sp>
    </p:spTree>
    <p:extLst>
      <p:ext uri="{BB962C8B-B14F-4D97-AF65-F5344CB8AC3E}">
        <p14:creationId xmlns:p14="http://schemas.microsoft.com/office/powerpoint/2010/main" val="539252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30</a:t>
            </a:fld>
            <a:endParaRPr lang="en-US"/>
          </a:p>
        </p:txBody>
      </p:sp>
    </p:spTree>
    <p:extLst>
      <p:ext uri="{BB962C8B-B14F-4D97-AF65-F5344CB8AC3E}">
        <p14:creationId xmlns:p14="http://schemas.microsoft.com/office/powerpoint/2010/main" val="2612548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839" y="3962704"/>
            <a:ext cx="6320532" cy="1991625"/>
          </a:xfrm>
          <a:prstGeom prst="rect">
            <a:avLst/>
          </a:prstGeom>
        </p:spPr>
      </p:pic>
    </p:spTree>
    <p:extLst>
      <p:ext uri="{BB962C8B-B14F-4D97-AF65-F5344CB8AC3E}">
        <p14:creationId xmlns:p14="http://schemas.microsoft.com/office/powerpoint/2010/main" val="32241044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482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68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45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2955248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191687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732074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815683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6702747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56384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22300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ext Placeholder 9"/>
          <p:cNvSpPr>
            <a:spLocks noGrp="1"/>
          </p:cNvSpPr>
          <p:nvPr>
            <p:ph type="body" sz="quarter" idx="10" hasCustomPrompt="1"/>
          </p:nvPr>
        </p:nvSpPr>
        <p:spPr>
          <a:xfrm>
            <a:off x="1192144" y="3886215"/>
            <a:ext cx="14955977" cy="2238290"/>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111599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026970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305596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608654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304049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399901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687168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641886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02169" y="2655980"/>
            <a:ext cx="11958638" cy="56705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5935420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4" name="Text Placeholder 3"/>
          <p:cNvSpPr>
            <a:spLocks noGrp="1"/>
          </p:cNvSpPr>
          <p:nvPr>
            <p:ph type="body" sz="quarter" idx="10"/>
          </p:nvPr>
        </p:nvSpPr>
        <p:spPr>
          <a:xfrm>
            <a:off x="1917701" y="2603501"/>
            <a:ext cx="11942763" cy="572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4781131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470123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1192144" y="3886218"/>
            <a:ext cx="14955977" cy="2707095"/>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2314395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213173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844543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85319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99604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72333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4191822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11843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30416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6101393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22761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0" y="843460"/>
            <a:ext cx="14955977" cy="1450560"/>
          </a:xfrm>
          <a:prstGeom prst="rect">
            <a:avLst/>
          </a:prstGeom>
        </p:spPr>
        <p:txBody>
          <a:bodyPr anchor="t" anchorCtr="0">
            <a:noAutofit/>
          </a:bodyPr>
          <a:lstStyle>
            <a:lvl1pPr>
              <a:defRPr sz="6500"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205346"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6012659"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11819368" y="285075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216754"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6024070"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6024070" y="761526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11830779" y="7623292"/>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1351776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1708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407140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249480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45114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04664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8754246"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933213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11219410"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71158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3" name="Text Placeholder 2"/>
          <p:cNvSpPr>
            <a:spLocks noGrp="1"/>
          </p:cNvSpPr>
          <p:nvPr>
            <p:ph type="body" sz="quarter" idx="10" hasCustomPrompt="1"/>
          </p:nvPr>
        </p:nvSpPr>
        <p:spPr>
          <a:xfrm>
            <a:off x="3425824" y="1073151"/>
            <a:ext cx="10498139" cy="659606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3713388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988541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7874448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9"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8877300" y="842965"/>
            <a:ext cx="7772400" cy="76723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607843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095258" y="6480163"/>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15" name="TextBox 14"/>
          <p:cNvSpPr txBox="1"/>
          <p:nvPr/>
        </p:nvSpPr>
        <p:spPr>
          <a:xfrm>
            <a:off x="9326099" y="59061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980990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107382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7893286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51199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351001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39257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2555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9812545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9" name="TextBox 8"/>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07102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9516" y="4294428"/>
            <a:ext cx="3835882" cy="1208703"/>
          </a:xfrm>
          <a:prstGeom prst="rect">
            <a:avLst/>
          </a:prstGeom>
        </p:spPr>
      </p:pic>
    </p:spTree>
    <p:extLst>
      <p:ext uri="{BB962C8B-B14F-4D97-AF65-F5344CB8AC3E}">
        <p14:creationId xmlns:p14="http://schemas.microsoft.com/office/powerpoint/2010/main" val="597454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8"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8877300" y="842965"/>
            <a:ext cx="7772400" cy="76723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262923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999166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456925" indent="-456925">
              <a:lnSpc>
                <a:spcPts val="3725"/>
              </a:lnSpc>
              <a:spcAft>
                <a:spcPts val="0"/>
              </a:spcAft>
              <a:defRPr sz="3200" b="0" i="0">
                <a:latin typeface="Arial" pitchFamily="34" charset="0"/>
                <a:cs typeface="Arial"/>
              </a:defRPr>
            </a:lvl1pPr>
            <a:lvl2pPr marL="916539" indent="-459614" algn="l">
              <a:buSzPct val="100000"/>
              <a:buFont typeface="Arial" pitchFamily="34" charset="0"/>
              <a:buChar char="–"/>
              <a:tabLst>
                <a:tab pos="1669122" algn="l"/>
              </a:tabLst>
              <a:defRPr sz="2700" i="0" baseline="0">
                <a:latin typeface="Arial" pitchFamily="34" charset="0"/>
                <a:cs typeface="Arial" pitchFamily="34" charset="0"/>
              </a:defRPr>
            </a:lvl2pPr>
            <a:lvl3pPr marL="1292831" indent="-357478">
              <a:buFont typeface="Arial" pitchFamily="34" charset="0"/>
              <a:buChar char="•"/>
              <a:defRPr sz="2000" baseline="0">
                <a:latin typeface="Arial" pitchFamily="34" charset="0"/>
              </a:defRPr>
            </a:lvl3pPr>
            <a:lvl4pPr marL="1696000" indent="-378980">
              <a:buFont typeface="Arial" pitchFamily="34" charset="0"/>
              <a:buChar char="–"/>
              <a:defRPr sz="2000" baseline="0">
                <a:latin typeface="Arial" pitchFamily="34" charset="0"/>
              </a:defRPr>
            </a:lvl4pPr>
            <a:lvl5pPr marL="1118123" indent="-365540">
              <a:buFont typeface="Arial" pitchFamily="34" charset="0"/>
              <a:buChar char="•"/>
              <a:defRPr/>
            </a:lvl5pPr>
          </a:lstStyle>
          <a:p>
            <a:r>
              <a:rPr lang="nl-NL" smtClean="0"/>
              <a:t>Xxxx</a:t>
            </a:r>
          </a:p>
          <a:p>
            <a:pPr lvl="1"/>
            <a:r>
              <a:rPr lang="nl-NL" sz="2400" smtClean="0"/>
              <a:t>Xxxx</a:t>
            </a:r>
          </a:p>
          <a:p>
            <a:pPr lvl="2"/>
            <a:r>
              <a:rPr lang="nl-NL" sz="2400" smtClean="0"/>
              <a:t>Xxx</a:t>
            </a:r>
          </a:p>
          <a:p>
            <a:pPr lvl="3"/>
            <a:r>
              <a:rPr lang="nl-NL" sz="2400" smtClean="0"/>
              <a:t>Xxxxx</a:t>
            </a:r>
          </a:p>
        </p:txBody>
      </p:sp>
    </p:spTree>
    <p:extLst>
      <p:ext uri="{BB962C8B-B14F-4D97-AF65-F5344CB8AC3E}">
        <p14:creationId xmlns:p14="http://schemas.microsoft.com/office/powerpoint/2010/main" val="26012936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19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726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172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214" y="519113"/>
            <a:ext cx="14955837" cy="1885951"/>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1192214" y="2597151"/>
            <a:ext cx="14955837" cy="6188075"/>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60122548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26" r:id="rId3"/>
    <p:sldLayoutId id="2147483764" r:id="rId4"/>
    <p:sldLayoutId id="2147483704" r:id="rId5"/>
    <p:sldLayoutId id="2147483727"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63" r:id="rId27"/>
    <p:sldLayoutId id="2147483708" r:id="rId28"/>
    <p:sldLayoutId id="2147483729" r:id="rId29"/>
    <p:sldLayoutId id="2147483730"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713" r:id="rId47"/>
    <p:sldLayoutId id="2147483715" r:id="rId48"/>
    <p:sldLayoutId id="2147483728" r:id="rId49"/>
    <p:sldLayoutId id="2147483716" r:id="rId50"/>
    <p:sldLayoutId id="2147483717" r:id="rId51"/>
    <p:sldLayoutId id="2147483759" r:id="rId52"/>
    <p:sldLayoutId id="2147483760" r:id="rId53"/>
    <p:sldLayoutId id="2147483761" r:id="rId54"/>
    <p:sldLayoutId id="2147483758" r:id="rId55"/>
    <p:sldLayoutId id="2147483733" r:id="rId56"/>
    <p:sldLayoutId id="2147483762" r:id="rId57"/>
    <p:sldLayoutId id="2147483731" r:id="rId58"/>
    <p:sldLayoutId id="2147483718" r:id="rId59"/>
    <p:sldLayoutId id="2147483719" r:id="rId60"/>
    <p:sldLayoutId id="2147483885" r:id="rId61"/>
  </p:sldLayoutIdLst>
  <p:timing>
    <p:tnLst>
      <p:par>
        <p:cTn id="1" dur="indefinite" restart="never" nodeType="tmRoot"/>
      </p:par>
    </p:tnLst>
  </p:timing>
  <p:txStyles>
    <p:titleStyle>
      <a:lvl1pPr algn="l" defTabSz="1218978"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p:titleStyle>
    <p:body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78" rtl="0" eaLnBrk="1" latinLnBrk="0" hangingPunct="1">
        <a:defRPr sz="2400" kern="1200">
          <a:solidFill>
            <a:schemeClr val="tx1"/>
          </a:solidFill>
          <a:latin typeface="+mn-lt"/>
          <a:ea typeface="+mn-ea"/>
          <a:cs typeface="+mn-cs"/>
        </a:defRPr>
      </a:lvl1pPr>
      <a:lvl2pPr marL="609490" algn="l" defTabSz="1218978" rtl="0" eaLnBrk="1" latinLnBrk="0" hangingPunct="1">
        <a:defRPr sz="2400" kern="1200">
          <a:solidFill>
            <a:schemeClr val="tx1"/>
          </a:solidFill>
          <a:latin typeface="+mn-lt"/>
          <a:ea typeface="+mn-ea"/>
          <a:cs typeface="+mn-cs"/>
        </a:defRPr>
      </a:lvl2pPr>
      <a:lvl3pPr marL="1218978" algn="l" defTabSz="1218978" rtl="0" eaLnBrk="1" latinLnBrk="0" hangingPunct="1">
        <a:defRPr sz="2400" kern="1200">
          <a:solidFill>
            <a:schemeClr val="tx1"/>
          </a:solidFill>
          <a:latin typeface="+mn-lt"/>
          <a:ea typeface="+mn-ea"/>
          <a:cs typeface="+mn-cs"/>
        </a:defRPr>
      </a:lvl3pPr>
      <a:lvl4pPr marL="1828467" algn="l" defTabSz="1218978" rtl="0" eaLnBrk="1" latinLnBrk="0" hangingPunct="1">
        <a:defRPr sz="2400" kern="1200">
          <a:solidFill>
            <a:schemeClr val="tx1"/>
          </a:solidFill>
          <a:latin typeface="+mn-lt"/>
          <a:ea typeface="+mn-ea"/>
          <a:cs typeface="+mn-cs"/>
        </a:defRPr>
      </a:lvl4pPr>
      <a:lvl5pPr marL="2437957" algn="l" defTabSz="1218978" rtl="0" eaLnBrk="1" latinLnBrk="0" hangingPunct="1">
        <a:defRPr sz="2400" kern="1200">
          <a:solidFill>
            <a:schemeClr val="tx1"/>
          </a:solidFill>
          <a:latin typeface="+mn-lt"/>
          <a:ea typeface="+mn-ea"/>
          <a:cs typeface="+mn-cs"/>
        </a:defRPr>
      </a:lvl5pPr>
      <a:lvl6pPr marL="3047445" algn="l" defTabSz="1218978" rtl="0" eaLnBrk="1" latinLnBrk="0" hangingPunct="1">
        <a:defRPr sz="2400" kern="1200">
          <a:solidFill>
            <a:schemeClr val="tx1"/>
          </a:solidFill>
          <a:latin typeface="+mn-lt"/>
          <a:ea typeface="+mn-ea"/>
          <a:cs typeface="+mn-cs"/>
        </a:defRPr>
      </a:lvl6pPr>
      <a:lvl7pPr marL="3656935" algn="l" defTabSz="1218978" rtl="0" eaLnBrk="1" latinLnBrk="0" hangingPunct="1">
        <a:defRPr sz="2400" kern="1200">
          <a:solidFill>
            <a:schemeClr val="tx1"/>
          </a:solidFill>
          <a:latin typeface="+mn-lt"/>
          <a:ea typeface="+mn-ea"/>
          <a:cs typeface="+mn-cs"/>
        </a:defRPr>
      </a:lvl7pPr>
      <a:lvl8pPr marL="4266423" algn="l" defTabSz="1218978" rtl="0" eaLnBrk="1" latinLnBrk="0" hangingPunct="1">
        <a:defRPr sz="2400" kern="1200">
          <a:solidFill>
            <a:schemeClr val="tx1"/>
          </a:solidFill>
          <a:latin typeface="+mn-lt"/>
          <a:ea typeface="+mn-ea"/>
          <a:cs typeface="+mn-cs"/>
        </a:defRPr>
      </a:lvl8pPr>
      <a:lvl9pPr marL="4875913" algn="l" defTabSz="12189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60.xml"/><Relationship Id="rId5" Type="http://schemas.openxmlformats.org/officeDocument/2006/relationships/image" Target="../media/image25.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hyperlink" Target="https://hub.docker.com/r/confluent/kafka/"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9.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9.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8.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9.xml"/></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9.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6.png"/><Relationship Id="rId1" Type="http://schemas.openxmlformats.org/officeDocument/2006/relationships/slideLayout" Target="../slideLayouts/slideLayout29.xml"/><Relationship Id="rId5" Type="http://schemas.openxmlformats.org/officeDocument/2006/relationships/image" Target="../media/image28.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7.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7.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38.png"/></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9.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7.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38.png"/></Relationships>
</file>

<file path=ppt/slides/_rels/slide3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6.png"/><Relationship Id="rId12" Type="http://schemas.openxmlformats.org/officeDocument/2006/relationships/image" Target="../media/image51.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7.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38.png"/></Relationships>
</file>

<file path=ppt/slides/_rels/slide3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4.png"/><Relationship Id="rId1" Type="http://schemas.openxmlformats.org/officeDocument/2006/relationships/slideLayout" Target="../slideLayouts/slideLayout28.xml"/><Relationship Id="rId4" Type="http://schemas.openxmlformats.org/officeDocument/2006/relationships/image" Target="../media/image28.png"/></Relationships>
</file>

<file path=ppt/slides/_rels/slide41.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6.png"/><Relationship Id="rId12" Type="http://schemas.openxmlformats.org/officeDocument/2006/relationships/image" Target="../media/image51.jpe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7.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38.png"/></Relationships>
</file>

<file path=ppt/slides/_rels/slide4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6.png"/><Relationship Id="rId12" Type="http://schemas.openxmlformats.org/officeDocument/2006/relationships/image" Target="../media/image51.jpe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7.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38.png"/></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6.png"/><Relationship Id="rId1" Type="http://schemas.openxmlformats.org/officeDocument/2006/relationships/slideLayout" Target="../slideLayouts/slideLayout29.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8" Type="http://schemas.openxmlformats.org/officeDocument/2006/relationships/image" Target="../media/image51.jpeg"/><Relationship Id="rId3" Type="http://schemas.openxmlformats.org/officeDocument/2006/relationships/image" Target="../media/image27.png"/><Relationship Id="rId7" Type="http://schemas.openxmlformats.org/officeDocument/2006/relationships/image" Target="../media/image28.pn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8.png"/><Relationship Id="rId5" Type="http://schemas.openxmlformats.org/officeDocument/2006/relationships/image" Target="../media/image57.png"/><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hyperlink" Target="mailto:lucas.jellema@amis.nl" TargetMode="External"/><Relationship Id="rId7" Type="http://schemas.openxmlformats.org/officeDocument/2006/relationships/image" Target="../media/image59.png"/><Relationship Id="rId2" Type="http://schemas.openxmlformats.org/officeDocument/2006/relationships/hyperlink" Target="http://technology.amis.nl/" TargetMode="External"/><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hyperlink" Target="mailto:info@amis.nl" TargetMode="External"/><Relationship Id="rId4" Type="http://schemas.openxmlformats.org/officeDocument/2006/relationships/hyperlink" Target="http://www.amis.n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480121" y="775997"/>
            <a:ext cx="9185819" cy="4447076"/>
          </a:xfrm>
          <a:prstGeom prst="rect">
            <a:avLst/>
          </a:prstGeom>
        </p:spPr>
        <p:txBody>
          <a:bodyPr lIns="91422" tIns="45712" rIns="91422" bIns="45712"/>
          <a:lstStyle>
            <a:defPPr>
              <a:defRPr lang="nl-NL"/>
            </a:defPPr>
            <a:lvl1pPr defTabSz="1219216">
              <a:lnSpc>
                <a:spcPct val="90000"/>
              </a:lnSpc>
              <a:spcBef>
                <a:spcPct val="0"/>
              </a:spcBef>
              <a:buNone/>
              <a:defRPr sz="7300" b="1" cap="all" baseline="0">
                <a:solidFill>
                  <a:srgbClr val="FF0000"/>
                </a:solidFill>
                <a:latin typeface="Arial Narrow" panose="020B0606020202030204" pitchFamily="34" charset="0"/>
                <a:ea typeface="+mj-ea"/>
                <a:cs typeface="+mj-cs"/>
              </a:defRPr>
            </a:lvl1pPr>
          </a:lstStyle>
          <a:p>
            <a:r>
              <a:rPr lang="en-US" sz="6600" dirty="0"/>
              <a:t>Real Time UI with Apache Kafka Streaming Analytics of Fast Data and Server Push</a:t>
            </a:r>
            <a:endParaRPr lang="nl-NL" sz="6600" dirty="0"/>
          </a:p>
        </p:txBody>
      </p:sp>
      <p:sp>
        <p:nvSpPr>
          <p:cNvPr id="5" name="Text Placeholder 2"/>
          <p:cNvSpPr txBox="1">
            <a:spLocks/>
          </p:cNvSpPr>
          <p:nvPr/>
        </p:nvSpPr>
        <p:spPr>
          <a:xfrm>
            <a:off x="215941" y="8291475"/>
            <a:ext cx="14955977" cy="2707095"/>
          </a:xfrm>
          <a:prstGeom prst="rect">
            <a:avLst/>
          </a:prstGeom>
        </p:spPr>
        <p:txBody>
          <a:bodyPr lIns="91422" tIns="45712" rIns="91422" bIns="45712"/>
          <a:lstStyle>
            <a:lvl1pPr marL="304804" indent="-304804" algn="l" defTabSz="1219216"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412" indent="-304804" algn="l" defTabSz="1219216" rtl="0" eaLnBrk="1" latinLnBrk="0" hangingPunct="1">
              <a:lnSpc>
                <a:spcPct val="90000"/>
              </a:lnSpc>
              <a:spcBef>
                <a:spcPts val="667"/>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2pPr>
            <a:lvl3pPr marL="1524020" indent="-304804" algn="l" defTabSz="1219216"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629"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8432" indent="0" algn="l" defTabSz="1219216"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844"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53"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60"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68"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l-NL" b="1" dirty="0" smtClean="0">
                <a:solidFill>
                  <a:schemeClr val="accent6">
                    <a:lumMod val="50000"/>
                  </a:schemeClr>
                </a:solidFill>
              </a:rPr>
              <a:t>Lucas Jellema (CTO AMIS &amp; Oracle Developer </a:t>
            </a:r>
            <a:r>
              <a:rPr lang="nl-NL" b="1" dirty="0" err="1" smtClean="0">
                <a:solidFill>
                  <a:schemeClr val="accent6">
                    <a:lumMod val="50000"/>
                  </a:schemeClr>
                </a:solidFill>
              </a:rPr>
              <a:t>Champion</a:t>
            </a:r>
            <a:r>
              <a:rPr lang="nl-NL" b="1" dirty="0" smtClean="0">
                <a:solidFill>
                  <a:schemeClr val="accent6">
                    <a:lumMod val="50000"/>
                  </a:schemeClr>
                </a:solidFill>
              </a:rPr>
              <a:t>)</a:t>
            </a:r>
          </a:p>
          <a:p>
            <a:pPr marL="0" indent="0">
              <a:buNone/>
            </a:pPr>
            <a:r>
              <a:rPr lang="nl-NL" b="1" dirty="0" smtClean="0">
                <a:solidFill>
                  <a:schemeClr val="accent6">
                    <a:lumMod val="50000"/>
                  </a:schemeClr>
                </a:solidFill>
              </a:rPr>
              <a:t>12th May 2017, Oracle Friday Cloud Update, Utrecht, The Netherlands</a:t>
            </a:r>
            <a:endParaRPr lang="en-US" b="1" dirty="0">
              <a:solidFill>
                <a:schemeClr val="accent6">
                  <a:lumMod val="50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941" y="169180"/>
            <a:ext cx="6320532" cy="1991625"/>
          </a:xfrm>
          <a:prstGeom prst="rect">
            <a:avLst/>
          </a:prstGeom>
        </p:spPr>
      </p:pic>
      <p:sp>
        <p:nvSpPr>
          <p:cNvPr id="7" name="Title 1"/>
          <p:cNvSpPr txBox="1">
            <a:spLocks/>
          </p:cNvSpPr>
          <p:nvPr/>
        </p:nvSpPr>
        <p:spPr>
          <a:xfrm>
            <a:off x="7505177" y="4436360"/>
            <a:ext cx="9185819" cy="4447076"/>
          </a:xfrm>
          <a:prstGeom prst="rect">
            <a:avLst/>
          </a:prstGeom>
        </p:spPr>
        <p:txBody>
          <a:bodyPr lIns="91422" tIns="45712" rIns="91422" bIns="45712"/>
          <a:lstStyle>
            <a:lvl1pPr algn="l" defTabSz="1219216"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a:lstStyle>
          <a:p>
            <a:endParaRPr lang="nl-NL" sz="7300" dirty="0">
              <a:solidFill>
                <a:srgbClr val="FF0000"/>
              </a:solidFill>
            </a:endParaRPr>
          </a:p>
        </p:txBody>
      </p:sp>
      <p:sp>
        <p:nvSpPr>
          <p:cNvPr id="8" name="Title 1"/>
          <p:cNvSpPr txBox="1">
            <a:spLocks/>
          </p:cNvSpPr>
          <p:nvPr/>
        </p:nvSpPr>
        <p:spPr>
          <a:xfrm>
            <a:off x="7568676" y="4498135"/>
            <a:ext cx="9185819" cy="4447076"/>
          </a:xfrm>
          <a:prstGeom prst="rect">
            <a:avLst/>
          </a:prstGeom>
        </p:spPr>
        <p:txBody>
          <a:bodyPr lIns="91422" tIns="45712" rIns="91422" bIns="45712"/>
          <a:lstStyle>
            <a:defPPr>
              <a:defRPr lang="nl-NL"/>
            </a:defPPr>
            <a:lvl1pPr defTabSz="1219216">
              <a:lnSpc>
                <a:spcPct val="90000"/>
              </a:lnSpc>
              <a:spcBef>
                <a:spcPct val="0"/>
              </a:spcBef>
              <a:buNone/>
              <a:defRPr sz="7300" b="1" cap="all" baseline="0">
                <a:solidFill>
                  <a:srgbClr val="FF0000"/>
                </a:solidFill>
                <a:latin typeface="Arial Narrow" panose="020B0606020202030204" pitchFamily="34" charset="0"/>
                <a:ea typeface="+mj-ea"/>
                <a:cs typeface="+mj-cs"/>
              </a:defRPr>
            </a:lvl1pPr>
          </a:lstStyle>
          <a:p>
            <a:endParaRPr lang="nl-NL" sz="6600" dirty="0"/>
          </a:p>
        </p:txBody>
      </p:sp>
    </p:spTree>
    <p:extLst>
      <p:ext uri="{BB962C8B-B14F-4D97-AF65-F5344CB8AC3E}">
        <p14:creationId xmlns:p14="http://schemas.microsoft.com/office/powerpoint/2010/main" val="2307327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Code</a:t>
            </a:r>
            <a:endParaRPr lang="nl-NL" dirty="0"/>
          </a:p>
        </p:txBody>
      </p:sp>
      <p:sp>
        <p:nvSpPr>
          <p:cNvPr id="3" name="Text Placeholder 2"/>
          <p:cNvSpPr>
            <a:spLocks noGrp="1"/>
          </p:cNvSpPr>
          <p:nvPr>
            <p:ph type="body" sz="quarter" idx="10"/>
          </p:nvPr>
        </p:nvSpPr>
        <p:spPr/>
        <p:txBody>
          <a:bodyPr/>
          <a:lstStyle/>
          <a:p>
            <a:endParaRPr lang="nl-NL"/>
          </a:p>
        </p:txBody>
      </p:sp>
      <p:pic>
        <p:nvPicPr>
          <p:cNvPr id="4" name="Picture 3"/>
          <p:cNvPicPr>
            <a:picLocks noChangeAspect="1"/>
          </p:cNvPicPr>
          <p:nvPr/>
        </p:nvPicPr>
        <p:blipFill>
          <a:blip r:embed="rId2"/>
          <a:stretch>
            <a:fillRect/>
          </a:stretch>
        </p:blipFill>
        <p:spPr>
          <a:xfrm>
            <a:off x="3326408" y="2189748"/>
            <a:ext cx="10844200" cy="71558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081678" y="1728083"/>
            <a:ext cx="12476492" cy="58477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nl-NL" sz="3200" b="1" dirty="0"/>
              <a:t>https://github.com/lucasjellema/real-time-ui-with-kafka-streams</a:t>
            </a:r>
            <a:endParaRPr lang="nl-NL" sz="3200" b="1" dirty="0" smtClean="0"/>
          </a:p>
        </p:txBody>
      </p:sp>
    </p:spTree>
    <p:extLst>
      <p:ext uri="{BB962C8B-B14F-4D97-AF65-F5344CB8AC3E}">
        <p14:creationId xmlns:p14="http://schemas.microsoft.com/office/powerpoint/2010/main" val="3071666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10737400" y="4057795"/>
            <a:ext cx="4493623" cy="258973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6" name="Cloud 15"/>
          <p:cNvSpPr/>
          <p:nvPr/>
        </p:nvSpPr>
        <p:spPr>
          <a:xfrm>
            <a:off x="10737400" y="6494872"/>
            <a:ext cx="4493623" cy="1985554"/>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5" name="Cloud 14"/>
          <p:cNvSpPr/>
          <p:nvPr/>
        </p:nvSpPr>
        <p:spPr>
          <a:xfrm>
            <a:off x="1436914" y="5251269"/>
            <a:ext cx="4493623" cy="1985554"/>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r>
              <a:rPr lang="nl-NL" dirty="0" smtClean="0"/>
              <a:t>Events</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a:xfrm>
            <a:off x="2563862" y="2546218"/>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Rectangle 4"/>
          <p:cNvSpPr/>
          <p:nvPr/>
        </p:nvSpPr>
        <p:spPr>
          <a:xfrm>
            <a:off x="2563862" y="4070218"/>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Rectangle 5"/>
          <p:cNvSpPr/>
          <p:nvPr/>
        </p:nvSpPr>
        <p:spPr>
          <a:xfrm>
            <a:off x="2563862" y="5594218"/>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 name="Rectangle 6"/>
          <p:cNvSpPr/>
          <p:nvPr/>
        </p:nvSpPr>
        <p:spPr>
          <a:xfrm>
            <a:off x="11999962" y="1770725"/>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8" name="Rectangle 7"/>
          <p:cNvSpPr/>
          <p:nvPr/>
        </p:nvSpPr>
        <p:spPr>
          <a:xfrm>
            <a:off x="11999962" y="3179631"/>
            <a:ext cx="1968500" cy="7175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9" name="Rectangle 8"/>
          <p:cNvSpPr/>
          <p:nvPr/>
        </p:nvSpPr>
        <p:spPr>
          <a:xfrm>
            <a:off x="11999962" y="4914768"/>
            <a:ext cx="1968500" cy="14343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10" name="Rectangle 9"/>
          <p:cNvSpPr/>
          <p:nvPr/>
        </p:nvSpPr>
        <p:spPr>
          <a:xfrm>
            <a:off x="11999962" y="6647525"/>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11" name="Rectangle 10"/>
          <p:cNvSpPr/>
          <p:nvPr/>
        </p:nvSpPr>
        <p:spPr>
          <a:xfrm>
            <a:off x="11999962" y="4226587"/>
            <a:ext cx="1968500" cy="358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12" name="TextBox 11"/>
          <p:cNvSpPr txBox="1"/>
          <p:nvPr/>
        </p:nvSpPr>
        <p:spPr>
          <a:xfrm>
            <a:off x="2753663" y="1958199"/>
            <a:ext cx="1588897" cy="461665"/>
          </a:xfrm>
          <a:prstGeom prst="rect">
            <a:avLst/>
          </a:prstGeom>
          <a:noFill/>
        </p:spPr>
        <p:txBody>
          <a:bodyPr wrap="none" rtlCol="0">
            <a:spAutoFit/>
          </a:bodyPr>
          <a:lstStyle/>
          <a:p>
            <a:r>
              <a:rPr lang="nl-NL" dirty="0" smtClean="0">
                <a:solidFill>
                  <a:schemeClr val="tx2"/>
                </a:solidFill>
              </a:rPr>
              <a:t>Producers</a:t>
            </a:r>
            <a:endParaRPr lang="en-US" dirty="0" err="1" smtClean="0">
              <a:solidFill>
                <a:schemeClr val="tx2"/>
              </a:solidFill>
            </a:endParaRPr>
          </a:p>
        </p:txBody>
      </p:sp>
      <p:sp>
        <p:nvSpPr>
          <p:cNvPr id="13" name="TextBox 12"/>
          <p:cNvSpPr txBox="1"/>
          <p:nvPr/>
        </p:nvSpPr>
        <p:spPr>
          <a:xfrm>
            <a:off x="12227863" y="1183499"/>
            <a:ext cx="1760418" cy="461665"/>
          </a:xfrm>
          <a:prstGeom prst="rect">
            <a:avLst/>
          </a:prstGeom>
          <a:noFill/>
        </p:spPr>
        <p:txBody>
          <a:bodyPr wrap="none" rtlCol="0">
            <a:spAutoFit/>
          </a:bodyPr>
          <a:lstStyle/>
          <a:p>
            <a:r>
              <a:rPr lang="nl-NL" dirty="0" err="1" smtClean="0">
                <a:solidFill>
                  <a:schemeClr val="tx2"/>
                </a:solidFill>
              </a:rPr>
              <a:t>Consumers</a:t>
            </a:r>
            <a:endParaRPr lang="en-US" dirty="0" err="1" smtClean="0">
              <a:solidFill>
                <a:schemeClr val="tx2"/>
              </a:solidFill>
            </a:endParaRPr>
          </a:p>
        </p:txBody>
      </p:sp>
      <p:sp>
        <p:nvSpPr>
          <p:cNvPr id="14" name="Right Arrow 13"/>
          <p:cNvSpPr/>
          <p:nvPr/>
        </p:nvSpPr>
        <p:spPr>
          <a:xfrm>
            <a:off x="6546081" y="2923100"/>
            <a:ext cx="3962400" cy="393288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2"/>
              </a:solidFill>
            </a:endParaRPr>
          </a:p>
        </p:txBody>
      </p:sp>
      <p:sp>
        <p:nvSpPr>
          <p:cNvPr id="18" name="Folded Corner 17"/>
          <p:cNvSpPr/>
          <p:nvPr/>
        </p:nvSpPr>
        <p:spPr>
          <a:xfrm>
            <a:off x="6858000" y="6494872"/>
            <a:ext cx="3200400" cy="1836329"/>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Robust, Scalable, History Retention</a:t>
            </a:r>
          </a:p>
          <a:p>
            <a:pPr algn="ctr"/>
            <a:r>
              <a:rPr lang="en-US" dirty="0" smtClean="0"/>
              <a:t>Containerized/Cloud-enabled</a:t>
            </a:r>
            <a:endParaRPr lang="nl-NL" dirty="0"/>
          </a:p>
        </p:txBody>
      </p:sp>
    </p:spTree>
    <p:extLst>
      <p:ext uri="{BB962C8B-B14F-4D97-AF65-F5344CB8AC3E}">
        <p14:creationId xmlns:p14="http://schemas.microsoft.com/office/powerpoint/2010/main" val="342253644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Requirements</a:t>
            </a:r>
            <a:r>
              <a:rPr lang="nl-NL" dirty="0" smtClean="0"/>
              <a:t> for Event </a:t>
            </a:r>
            <a:r>
              <a:rPr lang="nl-NL" dirty="0" err="1" smtClean="0"/>
              <a:t>capability</a:t>
            </a:r>
            <a:r>
              <a:rPr lang="nl-NL" dirty="0" smtClean="0"/>
              <a:t> </a:t>
            </a:r>
            <a:endParaRPr lang="en-US" dirty="0"/>
          </a:p>
        </p:txBody>
      </p:sp>
      <p:sp>
        <p:nvSpPr>
          <p:cNvPr id="3" name="Text Placeholder 2"/>
          <p:cNvSpPr>
            <a:spLocks noGrp="1"/>
          </p:cNvSpPr>
          <p:nvPr>
            <p:ph type="body" sz="quarter" idx="10"/>
          </p:nvPr>
        </p:nvSpPr>
        <p:spPr>
          <a:xfrm>
            <a:off x="1917701" y="2603500"/>
            <a:ext cx="11942763" cy="6311899"/>
          </a:xfrm>
        </p:spPr>
        <p:txBody>
          <a:bodyPr>
            <a:normAutofit fontScale="92500" lnSpcReduction="10000"/>
          </a:bodyPr>
          <a:lstStyle/>
          <a:p>
            <a:r>
              <a:rPr lang="nl-NL" dirty="0" err="1" smtClean="0"/>
              <a:t>Provide</a:t>
            </a:r>
            <a:r>
              <a:rPr lang="nl-NL" dirty="0" smtClean="0"/>
              <a:t> </a:t>
            </a:r>
            <a:r>
              <a:rPr lang="nl-NL" dirty="0" err="1" smtClean="0"/>
              <a:t>decoupling</a:t>
            </a:r>
            <a:r>
              <a:rPr lang="nl-NL" dirty="0" smtClean="0"/>
              <a:t>  </a:t>
            </a:r>
            <a:r>
              <a:rPr lang="nl-NL" dirty="0" err="1" smtClean="0"/>
              <a:t>between</a:t>
            </a:r>
            <a:r>
              <a:rPr lang="nl-NL" dirty="0" smtClean="0"/>
              <a:t> </a:t>
            </a:r>
            <a:r>
              <a:rPr lang="nl-NL" dirty="0" err="1" smtClean="0"/>
              <a:t>publisher</a:t>
            </a:r>
            <a:r>
              <a:rPr lang="nl-NL" dirty="0" smtClean="0"/>
              <a:t> </a:t>
            </a:r>
            <a:r>
              <a:rPr lang="nl-NL" dirty="0" err="1" smtClean="0"/>
              <a:t>and</a:t>
            </a:r>
            <a:r>
              <a:rPr lang="nl-NL" dirty="0" smtClean="0"/>
              <a:t> </a:t>
            </a:r>
            <a:r>
              <a:rPr lang="nl-NL" dirty="0" err="1" smtClean="0"/>
              <a:t>consumer</a:t>
            </a:r>
            <a:endParaRPr lang="nl-NL" dirty="0" smtClean="0"/>
          </a:p>
          <a:p>
            <a:r>
              <a:rPr lang="nl-NL" dirty="0" smtClean="0"/>
              <a:t>Generally </a:t>
            </a:r>
            <a:r>
              <a:rPr lang="nl-NL" dirty="0" err="1" smtClean="0"/>
              <a:t>accessible</a:t>
            </a:r>
            <a:r>
              <a:rPr lang="nl-NL" dirty="0" smtClean="0"/>
              <a:t> for </a:t>
            </a:r>
            <a:r>
              <a:rPr lang="nl-NL" dirty="0" err="1" smtClean="0"/>
              <a:t>all</a:t>
            </a:r>
            <a:r>
              <a:rPr lang="nl-NL" dirty="0" smtClean="0"/>
              <a:t> </a:t>
            </a:r>
            <a:r>
              <a:rPr lang="nl-NL" dirty="0" err="1" smtClean="0"/>
              <a:t>consumers</a:t>
            </a:r>
            <a:endParaRPr lang="nl-NL" dirty="0" smtClean="0"/>
          </a:p>
          <a:p>
            <a:pPr lvl="1"/>
            <a:r>
              <a:rPr lang="nl-NL" dirty="0" smtClean="0"/>
              <a:t>Using </a:t>
            </a:r>
            <a:r>
              <a:rPr lang="nl-NL" dirty="0" err="1" smtClean="0"/>
              <a:t>standardized</a:t>
            </a:r>
            <a:r>
              <a:rPr lang="nl-NL" dirty="0" smtClean="0"/>
              <a:t> </a:t>
            </a:r>
            <a:r>
              <a:rPr lang="nl-NL" dirty="0" err="1" smtClean="0"/>
              <a:t>protocols</a:t>
            </a:r>
            <a:r>
              <a:rPr lang="nl-NL" dirty="0" smtClean="0"/>
              <a:t> </a:t>
            </a:r>
            <a:r>
              <a:rPr lang="nl-NL" dirty="0" err="1" smtClean="0"/>
              <a:t>and</a:t>
            </a:r>
            <a:r>
              <a:rPr lang="nl-NL" dirty="0" smtClean="0"/>
              <a:t> formats for </a:t>
            </a:r>
            <a:r>
              <a:rPr lang="nl-NL" dirty="0" err="1" smtClean="0"/>
              <a:t>communications</a:t>
            </a:r>
            <a:r>
              <a:rPr lang="nl-NL" dirty="0" smtClean="0"/>
              <a:t> </a:t>
            </a:r>
            <a:r>
              <a:rPr lang="nl-NL" dirty="0" err="1" smtClean="0"/>
              <a:t>and</a:t>
            </a:r>
            <a:r>
              <a:rPr lang="nl-NL" dirty="0" smtClean="0"/>
              <a:t> event </a:t>
            </a:r>
            <a:r>
              <a:rPr lang="nl-NL" dirty="0" err="1" smtClean="0"/>
              <a:t>payload</a:t>
            </a:r>
            <a:r>
              <a:rPr lang="nl-NL" dirty="0" smtClean="0"/>
              <a:t> (http, JSON)</a:t>
            </a:r>
          </a:p>
          <a:p>
            <a:r>
              <a:rPr lang="nl-NL" dirty="0" err="1" smtClean="0"/>
              <a:t>Scalable</a:t>
            </a:r>
            <a:r>
              <a:rPr lang="nl-NL" dirty="0" smtClean="0"/>
              <a:t> (handle high loads)</a:t>
            </a:r>
          </a:p>
          <a:p>
            <a:r>
              <a:rPr lang="nl-NL" dirty="0" err="1" smtClean="0"/>
              <a:t>Available</a:t>
            </a:r>
            <a:r>
              <a:rPr lang="nl-NL" dirty="0" smtClean="0"/>
              <a:t> (</a:t>
            </a:r>
            <a:r>
              <a:rPr lang="nl-NL" dirty="0" err="1" smtClean="0"/>
              <a:t>allow</a:t>
            </a:r>
            <a:r>
              <a:rPr lang="nl-NL" dirty="0" smtClean="0"/>
              <a:t> </a:t>
            </a:r>
            <a:r>
              <a:rPr lang="nl-NL" dirty="0" err="1" smtClean="0"/>
              <a:t>speedy</a:t>
            </a:r>
            <a:r>
              <a:rPr lang="nl-NL" dirty="0" smtClean="0"/>
              <a:t> event </a:t>
            </a:r>
            <a:r>
              <a:rPr lang="nl-NL" dirty="0" err="1" smtClean="0"/>
              <a:t>publication</a:t>
            </a:r>
            <a:r>
              <a:rPr lang="nl-NL" dirty="0" smtClean="0"/>
              <a:t>)</a:t>
            </a:r>
          </a:p>
          <a:p>
            <a:r>
              <a:rPr lang="nl-NL" dirty="0" err="1" smtClean="0"/>
              <a:t>Reliable</a:t>
            </a:r>
            <a:r>
              <a:rPr lang="nl-NL" dirty="0" smtClean="0"/>
              <a:t> (do </a:t>
            </a:r>
            <a:r>
              <a:rPr lang="nl-NL" dirty="0" err="1" smtClean="0"/>
              <a:t>not</a:t>
            </a:r>
            <a:r>
              <a:rPr lang="nl-NL" dirty="0" smtClean="0"/>
              <a:t> </a:t>
            </a:r>
            <a:r>
              <a:rPr lang="nl-NL" dirty="0" err="1" smtClean="0"/>
              <a:t>lose</a:t>
            </a:r>
            <a:r>
              <a:rPr lang="nl-NL" dirty="0" smtClean="0"/>
              <a:t> events, at </a:t>
            </a:r>
            <a:r>
              <a:rPr lang="nl-NL" dirty="0" err="1" smtClean="0"/>
              <a:t>least</a:t>
            </a:r>
            <a:r>
              <a:rPr lang="nl-NL" dirty="0" smtClean="0"/>
              <a:t> </a:t>
            </a:r>
            <a:r>
              <a:rPr lang="nl-NL" dirty="0" err="1" smtClean="0"/>
              <a:t>once</a:t>
            </a:r>
            <a:r>
              <a:rPr lang="nl-NL" dirty="0" smtClean="0"/>
              <a:t> delivery)</a:t>
            </a:r>
          </a:p>
          <a:p>
            <a:r>
              <a:rPr lang="nl-NL" dirty="0" smtClean="0"/>
              <a:t>Event Ordering (</a:t>
            </a:r>
            <a:r>
              <a:rPr lang="nl-NL" dirty="0" err="1" smtClean="0"/>
              <a:t>deliver</a:t>
            </a:r>
            <a:r>
              <a:rPr lang="nl-NL" dirty="0" smtClean="0"/>
              <a:t> events in </a:t>
            </a:r>
            <a:r>
              <a:rPr lang="nl-NL" dirty="0" err="1" smtClean="0"/>
              <a:t>the</a:t>
            </a:r>
            <a:r>
              <a:rPr lang="nl-NL" dirty="0" smtClean="0"/>
              <a:t> order of </a:t>
            </a:r>
            <a:r>
              <a:rPr lang="nl-NL" dirty="0" err="1" smtClean="0"/>
              <a:t>publication</a:t>
            </a:r>
            <a:r>
              <a:rPr lang="nl-NL" dirty="0" smtClean="0"/>
              <a:t>)</a:t>
            </a:r>
          </a:p>
          <a:p>
            <a:r>
              <a:rPr lang="nl-NL" dirty="0" err="1" smtClean="0"/>
              <a:t>Manageable</a:t>
            </a:r>
            <a:r>
              <a:rPr lang="nl-NL" dirty="0" smtClean="0"/>
              <a:t> </a:t>
            </a:r>
            <a:r>
              <a:rPr lang="en-US" dirty="0" smtClean="0"/>
              <a:t>at scale</a:t>
            </a:r>
          </a:p>
          <a:p>
            <a:r>
              <a:rPr lang="nl-NL" dirty="0" err="1" smtClean="0"/>
              <a:t>Retain</a:t>
            </a:r>
            <a:r>
              <a:rPr lang="nl-NL" dirty="0" smtClean="0"/>
              <a:t> </a:t>
            </a:r>
            <a:r>
              <a:rPr lang="nl-NL" dirty="0" smtClean="0"/>
              <a:t>Event </a:t>
            </a:r>
            <a:r>
              <a:rPr lang="nl-NL" dirty="0" err="1" smtClean="0"/>
              <a:t>History</a:t>
            </a:r>
            <a:endParaRPr lang="nl-NL" dirty="0" smtClean="0"/>
          </a:p>
          <a:p>
            <a:pPr lvl="1"/>
            <a:r>
              <a:rPr lang="en-US" dirty="0" smtClean="0"/>
              <a:t>For consumers that are late to the game</a:t>
            </a:r>
          </a:p>
          <a:p>
            <a:pPr lvl="1"/>
            <a:r>
              <a:rPr lang="en-US" dirty="0" smtClean="0"/>
              <a:t>To construct </a:t>
            </a:r>
            <a:r>
              <a:rPr lang="en-US" dirty="0"/>
              <a:t>state from all historic events: Event </a:t>
            </a:r>
            <a:r>
              <a:rPr lang="en-US" dirty="0" smtClean="0"/>
              <a:t>Sourcing</a:t>
            </a:r>
            <a:endParaRPr lang="nl-NL" dirty="0" smtClean="0"/>
          </a:p>
        </p:txBody>
      </p:sp>
    </p:spTree>
    <p:extLst>
      <p:ext uri="{BB962C8B-B14F-4D97-AF65-F5344CB8AC3E}">
        <p14:creationId xmlns:p14="http://schemas.microsoft.com/office/powerpoint/2010/main" val="138621868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Introducing</a:t>
            </a:r>
            <a:r>
              <a:rPr lang="nl-NL" dirty="0" smtClean="0"/>
              <a:t> Apache </a:t>
            </a:r>
            <a:r>
              <a:rPr lang="nl-NL" dirty="0" err="1" smtClean="0"/>
              <a:t>Kafka</a:t>
            </a:r>
            <a:endParaRPr lang="en-US" dirty="0"/>
          </a:p>
        </p:txBody>
      </p:sp>
      <p:sp>
        <p:nvSpPr>
          <p:cNvPr id="3" name="Text Placeholder 2"/>
          <p:cNvSpPr>
            <a:spLocks noGrp="1"/>
          </p:cNvSpPr>
          <p:nvPr>
            <p:ph type="body" sz="quarter" idx="10"/>
          </p:nvPr>
        </p:nvSpPr>
        <p:spPr/>
        <p:txBody>
          <a:bodyPr>
            <a:normAutofit lnSpcReduction="10000"/>
          </a:bodyPr>
          <a:lstStyle/>
          <a:p>
            <a:r>
              <a:rPr lang="nl-NL" dirty="0"/>
              <a:t>..- 2010 – </a:t>
            </a:r>
            <a:r>
              <a:rPr lang="nl-NL" dirty="0" err="1"/>
              <a:t>creation</a:t>
            </a:r>
            <a:r>
              <a:rPr lang="nl-NL" dirty="0"/>
              <a:t> at </a:t>
            </a:r>
            <a:r>
              <a:rPr lang="nl-NL" dirty="0" err="1"/>
              <a:t>Linkedin</a:t>
            </a:r>
            <a:endParaRPr lang="nl-NL" dirty="0"/>
          </a:p>
          <a:p>
            <a:r>
              <a:rPr lang="nl-NL" dirty="0" smtClean="0"/>
              <a:t>Message Bus | Event Broker </a:t>
            </a:r>
          </a:p>
          <a:p>
            <a:r>
              <a:rPr lang="nl-NL" dirty="0" smtClean="0"/>
              <a:t>High volume, low </a:t>
            </a:r>
            <a:r>
              <a:rPr lang="nl-NL" dirty="0" err="1" smtClean="0"/>
              <a:t>latency</a:t>
            </a:r>
            <a:r>
              <a:rPr lang="nl-NL" dirty="0" smtClean="0"/>
              <a:t>, </a:t>
            </a:r>
            <a:r>
              <a:rPr lang="nl-NL" dirty="0" err="1" smtClean="0"/>
              <a:t>highly</a:t>
            </a:r>
            <a:r>
              <a:rPr lang="nl-NL" dirty="0" smtClean="0"/>
              <a:t> </a:t>
            </a:r>
            <a:r>
              <a:rPr lang="nl-NL" dirty="0" err="1" smtClean="0"/>
              <a:t>reliable</a:t>
            </a:r>
            <a:r>
              <a:rPr lang="nl-NL" dirty="0" smtClean="0"/>
              <a:t>, cross </a:t>
            </a:r>
            <a:r>
              <a:rPr lang="nl-NL" dirty="0" err="1" smtClean="0"/>
              <a:t>technology</a:t>
            </a:r>
            <a:endParaRPr lang="nl-NL" dirty="0" smtClean="0"/>
          </a:p>
          <a:p>
            <a:pPr lvl="1"/>
            <a:r>
              <a:rPr lang="nl-NL" dirty="0" err="1" smtClean="0"/>
              <a:t>Scalable</a:t>
            </a:r>
            <a:r>
              <a:rPr lang="nl-NL" dirty="0" smtClean="0"/>
              <a:t>, </a:t>
            </a:r>
            <a:r>
              <a:rPr lang="nl-NL" dirty="0" err="1" smtClean="0"/>
              <a:t>distributed</a:t>
            </a:r>
            <a:r>
              <a:rPr lang="nl-NL" dirty="0" smtClean="0"/>
              <a:t>, </a:t>
            </a:r>
            <a:r>
              <a:rPr lang="nl-NL" dirty="0" err="1" smtClean="0"/>
              <a:t>strict</a:t>
            </a:r>
            <a:r>
              <a:rPr lang="nl-NL" dirty="0" smtClean="0"/>
              <a:t> </a:t>
            </a:r>
            <a:r>
              <a:rPr lang="nl-NL" dirty="0" err="1" smtClean="0"/>
              <a:t>message</a:t>
            </a:r>
            <a:r>
              <a:rPr lang="nl-NL" dirty="0" smtClean="0"/>
              <a:t> ordering, ….</a:t>
            </a:r>
          </a:p>
          <a:p>
            <a:r>
              <a:rPr lang="nl-NL" dirty="0" smtClean="0"/>
              <a:t>2011/2012 </a:t>
            </a:r>
            <a:r>
              <a:rPr lang="nl-NL" dirty="0"/>
              <a:t>– open source </a:t>
            </a:r>
            <a:r>
              <a:rPr lang="nl-NL" dirty="0" err="1"/>
              <a:t>under</a:t>
            </a:r>
            <a:r>
              <a:rPr lang="nl-NL" dirty="0"/>
              <a:t> </a:t>
            </a:r>
            <a:r>
              <a:rPr lang="nl-NL" dirty="0" err="1"/>
              <a:t>the</a:t>
            </a:r>
            <a:r>
              <a:rPr lang="nl-NL" dirty="0"/>
              <a:t> Apache </a:t>
            </a:r>
            <a:r>
              <a:rPr lang="nl-NL" dirty="0" smtClean="0"/>
              <a:t>Incubator/ Top Project</a:t>
            </a:r>
          </a:p>
          <a:p>
            <a:r>
              <a:rPr lang="nl-NL" dirty="0" err="1"/>
              <a:t>Kafka</a:t>
            </a:r>
            <a:r>
              <a:rPr lang="nl-NL" dirty="0"/>
              <a:t> is </a:t>
            </a:r>
            <a:r>
              <a:rPr lang="nl-NL" dirty="0" err="1"/>
              <a:t>used</a:t>
            </a:r>
            <a:r>
              <a:rPr lang="nl-NL" dirty="0"/>
              <a:t> </a:t>
            </a:r>
            <a:r>
              <a:rPr lang="nl-NL" dirty="0" err="1"/>
              <a:t>by</a:t>
            </a:r>
            <a:r>
              <a:rPr lang="nl-NL" dirty="0"/>
              <a:t> </a:t>
            </a:r>
            <a:r>
              <a:rPr lang="nl-NL" dirty="0" err="1"/>
              <a:t>many</a:t>
            </a:r>
            <a:r>
              <a:rPr lang="nl-NL" dirty="0"/>
              <a:t> large </a:t>
            </a:r>
            <a:r>
              <a:rPr lang="nl-NL" dirty="0" err="1"/>
              <a:t>corporations</a:t>
            </a:r>
            <a:r>
              <a:rPr lang="nl-NL" dirty="0"/>
              <a:t>:</a:t>
            </a:r>
          </a:p>
          <a:p>
            <a:pPr lvl="1"/>
            <a:r>
              <a:rPr lang="nl-NL" dirty="0" err="1"/>
              <a:t>Walmart</a:t>
            </a:r>
            <a:r>
              <a:rPr lang="nl-NL" dirty="0"/>
              <a:t>, Cisco, </a:t>
            </a:r>
            <a:r>
              <a:rPr lang="nl-NL" dirty="0" err="1"/>
              <a:t>Netflix</a:t>
            </a:r>
            <a:r>
              <a:rPr lang="nl-NL" dirty="0"/>
              <a:t>, PayPal, LinkedIn, eBay, </a:t>
            </a:r>
            <a:r>
              <a:rPr lang="nl-NL" dirty="0" err="1"/>
              <a:t>Spotify</a:t>
            </a:r>
            <a:r>
              <a:rPr lang="nl-NL" dirty="0"/>
              <a:t>, Uber, </a:t>
            </a:r>
            <a:r>
              <a:rPr lang="nl-NL" dirty="0" err="1"/>
              <a:t>Sift</a:t>
            </a:r>
            <a:r>
              <a:rPr lang="nl-NL" dirty="0"/>
              <a:t> </a:t>
            </a:r>
            <a:r>
              <a:rPr lang="nl-NL" dirty="0" err="1"/>
              <a:t>Science</a:t>
            </a:r>
            <a:endParaRPr lang="nl-NL" dirty="0"/>
          </a:p>
          <a:p>
            <a:pPr lvl="1"/>
            <a:r>
              <a:rPr lang="nl-NL" dirty="0" err="1"/>
              <a:t>And</a:t>
            </a:r>
            <a:r>
              <a:rPr lang="nl-NL" dirty="0"/>
              <a:t> </a:t>
            </a:r>
            <a:r>
              <a:rPr lang="nl-NL" dirty="0" err="1"/>
              <a:t>embraced</a:t>
            </a:r>
            <a:r>
              <a:rPr lang="nl-NL" dirty="0"/>
              <a:t> </a:t>
            </a:r>
            <a:r>
              <a:rPr lang="nl-NL" dirty="0" err="1"/>
              <a:t>by</a:t>
            </a:r>
            <a:r>
              <a:rPr lang="nl-NL" dirty="0"/>
              <a:t> </a:t>
            </a:r>
            <a:r>
              <a:rPr lang="nl-NL" dirty="0" err="1"/>
              <a:t>many</a:t>
            </a:r>
            <a:r>
              <a:rPr lang="nl-NL" dirty="0"/>
              <a:t> software </a:t>
            </a:r>
            <a:r>
              <a:rPr lang="nl-NL" dirty="0" err="1"/>
              <a:t>vendors</a:t>
            </a:r>
            <a:r>
              <a:rPr lang="nl-NL" dirty="0"/>
              <a:t> &amp; </a:t>
            </a:r>
            <a:r>
              <a:rPr lang="nl-NL" dirty="0" err="1"/>
              <a:t>cloud</a:t>
            </a:r>
            <a:r>
              <a:rPr lang="nl-NL" dirty="0"/>
              <a:t> providers </a:t>
            </a:r>
            <a:endParaRPr lang="nl-NL" dirty="0" smtClean="0"/>
          </a:p>
          <a:p>
            <a:r>
              <a:rPr lang="nl-NL" dirty="0" smtClean="0"/>
              <a:t>Client </a:t>
            </a:r>
            <a:r>
              <a:rPr lang="nl-NL" dirty="0" err="1" smtClean="0"/>
              <a:t>libraries</a:t>
            </a:r>
            <a:r>
              <a:rPr lang="nl-NL" dirty="0" smtClean="0"/>
              <a:t> </a:t>
            </a:r>
            <a:r>
              <a:rPr lang="nl-NL" dirty="0" err="1" smtClean="0"/>
              <a:t>available</a:t>
            </a:r>
            <a:r>
              <a:rPr lang="nl-NL" dirty="0" smtClean="0"/>
              <a:t> for </a:t>
            </a:r>
            <a:r>
              <a:rPr lang="nl-NL" dirty="0" err="1" smtClean="0"/>
              <a:t>NodeJS</a:t>
            </a:r>
            <a:r>
              <a:rPr lang="nl-NL" dirty="0" smtClean="0"/>
              <a:t>, Java, C++, Python, Ruby, PHP </a:t>
            </a:r>
            <a:r>
              <a:rPr lang="nl-NL" dirty="0" err="1" smtClean="0"/>
              <a:t>and</a:t>
            </a:r>
            <a:r>
              <a:rPr lang="nl-NL" dirty="0" smtClean="0"/>
              <a:t> </a:t>
            </a:r>
            <a:r>
              <a:rPr lang="nl-NL" dirty="0" err="1" smtClean="0"/>
              <a:t>many</a:t>
            </a:r>
            <a:r>
              <a:rPr lang="nl-NL" dirty="0" smtClean="0"/>
              <a:t> more</a:t>
            </a:r>
            <a:endParaRPr lang="en-US" dirty="0"/>
          </a:p>
          <a:p>
            <a:endParaRPr lang="nl-NL" dirty="0"/>
          </a:p>
          <a:p>
            <a:endParaRPr lang="nl-NL" dirty="0" smtClean="0"/>
          </a:p>
          <a:p>
            <a:endParaRPr lang="nl-NL" dirty="0" smtClean="0"/>
          </a:p>
          <a:p>
            <a:endParaRPr lang="en-US" dirty="0"/>
          </a:p>
        </p:txBody>
      </p:sp>
      <p:pic>
        <p:nvPicPr>
          <p:cNvPr id="1026" name="Picture 2" descr="Image resul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1575" y="2302349"/>
            <a:ext cx="5185174" cy="119094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92146" y="502403"/>
            <a:ext cx="4412774" cy="231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82887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Kafka</a:t>
            </a:r>
            <a:r>
              <a:rPr lang="nl-NL" dirty="0" smtClean="0"/>
              <a:t> </a:t>
            </a:r>
            <a:r>
              <a:rPr lang="nl-NL" dirty="0" err="1" smtClean="0"/>
              <a:t>terminology</a:t>
            </a:r>
            <a:endParaRPr lang="en-US" dirty="0"/>
          </a:p>
        </p:txBody>
      </p:sp>
      <p:sp>
        <p:nvSpPr>
          <p:cNvPr id="3" name="Text Placeholder 2"/>
          <p:cNvSpPr>
            <a:spLocks noGrp="1"/>
          </p:cNvSpPr>
          <p:nvPr>
            <p:ph type="body" sz="quarter" idx="10"/>
          </p:nvPr>
        </p:nvSpPr>
        <p:spPr>
          <a:xfrm>
            <a:off x="1902169" y="2655980"/>
            <a:ext cx="11958638" cy="6411820"/>
          </a:xfrm>
        </p:spPr>
        <p:txBody>
          <a:bodyPr>
            <a:normAutofit/>
          </a:bodyPr>
          <a:lstStyle/>
          <a:p>
            <a:r>
              <a:rPr lang="nl-NL" dirty="0" smtClean="0"/>
              <a:t>Topic</a:t>
            </a:r>
          </a:p>
          <a:p>
            <a:pPr lvl="1"/>
            <a:r>
              <a:rPr lang="nl-NL" dirty="0" err="1" smtClean="0"/>
              <a:t>partition</a:t>
            </a:r>
            <a:endParaRPr lang="nl-NL" dirty="0" smtClean="0"/>
          </a:p>
          <a:p>
            <a:r>
              <a:rPr lang="nl-NL" dirty="0" smtClean="0"/>
              <a:t>Message</a:t>
            </a:r>
          </a:p>
          <a:p>
            <a:pPr lvl="1"/>
            <a:r>
              <a:rPr lang="nl-NL" dirty="0" smtClean="0"/>
              <a:t>== </a:t>
            </a:r>
            <a:r>
              <a:rPr lang="nl-NL" dirty="0" err="1" smtClean="0"/>
              <a:t>ByteArray</a:t>
            </a:r>
            <a:endParaRPr lang="nl-NL" dirty="0" smtClean="0"/>
          </a:p>
          <a:p>
            <a:r>
              <a:rPr lang="nl-NL" dirty="0" smtClean="0"/>
              <a:t>Broker</a:t>
            </a:r>
          </a:p>
          <a:p>
            <a:pPr lvl="1"/>
            <a:r>
              <a:rPr lang="nl-NL" dirty="0" err="1" smtClean="0"/>
              <a:t>replicated</a:t>
            </a:r>
            <a:endParaRPr lang="nl-NL" dirty="0" smtClean="0"/>
          </a:p>
          <a:p>
            <a:r>
              <a:rPr lang="nl-NL" dirty="0" smtClean="0"/>
              <a:t>Producer</a:t>
            </a:r>
          </a:p>
          <a:p>
            <a:r>
              <a:rPr lang="nl-NL" dirty="0" smtClean="0"/>
              <a:t>Consumer</a:t>
            </a:r>
          </a:p>
          <a:p>
            <a:pPr lvl="1"/>
            <a:r>
              <a:rPr lang="nl-NL" dirty="0" err="1" smtClean="0"/>
              <a:t>Working</a:t>
            </a:r>
            <a:r>
              <a:rPr lang="nl-NL" dirty="0" smtClean="0"/>
              <a:t> </a:t>
            </a:r>
            <a:r>
              <a:rPr lang="nl-NL" dirty="0" err="1" smtClean="0"/>
              <a:t>together</a:t>
            </a:r>
            <a:r>
              <a:rPr lang="nl-NL" dirty="0" smtClean="0"/>
              <a:t> </a:t>
            </a:r>
            <a:br>
              <a:rPr lang="nl-NL" dirty="0" smtClean="0"/>
            </a:br>
            <a:r>
              <a:rPr lang="nl-NL" dirty="0" smtClean="0"/>
              <a:t>in Consumer </a:t>
            </a:r>
            <a:r>
              <a:rPr lang="nl-NL" dirty="0" err="1" smtClean="0"/>
              <a:t>Groups</a:t>
            </a:r>
            <a:endParaRPr lang="en-US" dirty="0"/>
          </a:p>
        </p:txBody>
      </p:sp>
      <p:sp>
        <p:nvSpPr>
          <p:cNvPr id="4" name="Rectangle 3"/>
          <p:cNvSpPr/>
          <p:nvPr/>
        </p:nvSpPr>
        <p:spPr>
          <a:xfrm>
            <a:off x="7410308" y="3744713"/>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010631" y="3507978"/>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Rectangle 7"/>
          <p:cNvSpPr/>
          <p:nvPr/>
        </p:nvSpPr>
        <p:spPr>
          <a:xfrm>
            <a:off x="9879831" y="4720828"/>
            <a:ext cx="3124200" cy="17942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Rectangle 8"/>
          <p:cNvSpPr/>
          <p:nvPr/>
        </p:nvSpPr>
        <p:spPr>
          <a:xfrm>
            <a:off x="10514831" y="5135760"/>
            <a:ext cx="1892300" cy="100746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10" name="Elbow Connector 9"/>
          <p:cNvCxnSpPr>
            <a:stCxn id="4" idx="2"/>
          </p:cNvCxnSpPr>
          <p:nvPr/>
        </p:nvCxnSpPr>
        <p:spPr>
          <a:xfrm rot="16200000" flipH="1">
            <a:off x="9066451" y="4152319"/>
            <a:ext cx="776486" cy="2120273"/>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1"/>
          </p:cNvCxnSpPr>
          <p:nvPr/>
        </p:nvCxnSpPr>
        <p:spPr>
          <a:xfrm flipV="1">
            <a:off x="12413481" y="4047728"/>
            <a:ext cx="2597150" cy="1552971"/>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7677053" y="3953172"/>
            <a:ext cx="1435008" cy="461665"/>
          </a:xfrm>
          <a:prstGeom prst="rect">
            <a:avLst/>
          </a:prstGeom>
          <a:noFill/>
        </p:spPr>
        <p:txBody>
          <a:bodyPr wrap="none" rtlCol="0">
            <a:spAutoFit/>
          </a:bodyPr>
          <a:lstStyle/>
          <a:p>
            <a:r>
              <a:rPr lang="nl-NL" dirty="0" smtClean="0">
                <a:solidFill>
                  <a:schemeClr val="tx2"/>
                </a:solidFill>
              </a:rPr>
              <a:t>Producer</a:t>
            </a:r>
            <a:endParaRPr lang="en-US" dirty="0" err="1" smtClean="0">
              <a:solidFill>
                <a:schemeClr val="tx2"/>
              </a:solidFill>
            </a:endParaRPr>
          </a:p>
        </p:txBody>
      </p:sp>
      <p:sp>
        <p:nvSpPr>
          <p:cNvPr id="15" name="TextBox 14"/>
          <p:cNvSpPr txBox="1"/>
          <p:nvPr/>
        </p:nvSpPr>
        <p:spPr>
          <a:xfrm>
            <a:off x="15238532" y="3822798"/>
            <a:ext cx="1606530" cy="461665"/>
          </a:xfrm>
          <a:prstGeom prst="rect">
            <a:avLst/>
          </a:prstGeom>
          <a:noFill/>
        </p:spPr>
        <p:txBody>
          <a:bodyPr wrap="none" rtlCol="0">
            <a:spAutoFit/>
          </a:bodyPr>
          <a:lstStyle/>
          <a:p>
            <a:r>
              <a:rPr lang="nl-NL" dirty="0" smtClean="0">
                <a:solidFill>
                  <a:schemeClr val="tx2"/>
                </a:solidFill>
              </a:rPr>
              <a:t>Consumer</a:t>
            </a:r>
            <a:endParaRPr lang="en-US" dirty="0" err="1" smtClean="0">
              <a:solidFill>
                <a:schemeClr val="tx2"/>
              </a:solidFill>
            </a:endParaRPr>
          </a:p>
        </p:txBody>
      </p:sp>
      <p:sp>
        <p:nvSpPr>
          <p:cNvPr id="16" name="TextBox 15"/>
          <p:cNvSpPr txBox="1"/>
          <p:nvPr/>
        </p:nvSpPr>
        <p:spPr>
          <a:xfrm>
            <a:off x="11010992" y="5067646"/>
            <a:ext cx="938077" cy="461665"/>
          </a:xfrm>
          <a:prstGeom prst="rect">
            <a:avLst/>
          </a:prstGeom>
          <a:noFill/>
        </p:spPr>
        <p:txBody>
          <a:bodyPr wrap="none" rtlCol="0">
            <a:spAutoFit/>
          </a:bodyPr>
          <a:lstStyle/>
          <a:p>
            <a:r>
              <a:rPr lang="nl-NL" dirty="0" smtClean="0"/>
              <a:t>Topic</a:t>
            </a:r>
            <a:endParaRPr lang="en-US" dirty="0" err="1" smtClean="0"/>
          </a:p>
        </p:txBody>
      </p:sp>
      <p:sp>
        <p:nvSpPr>
          <p:cNvPr id="17" name="TextBox 16"/>
          <p:cNvSpPr txBox="1"/>
          <p:nvPr/>
        </p:nvSpPr>
        <p:spPr>
          <a:xfrm>
            <a:off x="9892531" y="4722709"/>
            <a:ext cx="1091966" cy="461665"/>
          </a:xfrm>
          <a:prstGeom prst="rect">
            <a:avLst/>
          </a:prstGeom>
          <a:noFill/>
        </p:spPr>
        <p:txBody>
          <a:bodyPr wrap="none" rtlCol="0">
            <a:spAutoFit/>
          </a:bodyPr>
          <a:lstStyle/>
          <a:p>
            <a:r>
              <a:rPr lang="nl-NL" dirty="0" smtClean="0"/>
              <a:t>Broker</a:t>
            </a:r>
            <a:endParaRPr lang="en-US" dirty="0" err="1" smtClean="0"/>
          </a:p>
        </p:txBody>
      </p:sp>
      <p:pic>
        <p:nvPicPr>
          <p:cNvPr id="1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00506" y="6583163"/>
            <a:ext cx="2625710" cy="13801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2012569" y="5529311"/>
            <a:ext cx="305662" cy="5014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Rectangle 19"/>
          <p:cNvSpPr/>
          <p:nvPr/>
        </p:nvSpPr>
        <p:spPr>
          <a:xfrm>
            <a:off x="11656107" y="5529311"/>
            <a:ext cx="305662" cy="5014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Rectangle 23"/>
          <p:cNvSpPr/>
          <p:nvPr/>
        </p:nvSpPr>
        <p:spPr>
          <a:xfrm>
            <a:off x="12492242" y="2650182"/>
            <a:ext cx="887208" cy="1045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TextBox 24"/>
          <p:cNvSpPr txBox="1"/>
          <p:nvPr/>
        </p:nvSpPr>
        <p:spPr>
          <a:xfrm>
            <a:off x="12530773" y="2689810"/>
            <a:ext cx="912429" cy="1015663"/>
          </a:xfrm>
          <a:prstGeom prst="rect">
            <a:avLst/>
          </a:prstGeom>
          <a:noFill/>
        </p:spPr>
        <p:txBody>
          <a:bodyPr wrap="none" rtlCol="0">
            <a:spAutoFit/>
          </a:bodyPr>
          <a:lstStyle/>
          <a:p>
            <a:r>
              <a:rPr lang="nl-NL" sz="2000" dirty="0" err="1" smtClean="0"/>
              <a:t>Key</a:t>
            </a:r>
            <a:endParaRPr lang="nl-NL" sz="2000" dirty="0" smtClean="0"/>
          </a:p>
          <a:p>
            <a:r>
              <a:rPr lang="nl-NL" sz="2000" dirty="0" smtClean="0"/>
              <a:t>Value </a:t>
            </a:r>
          </a:p>
          <a:p>
            <a:r>
              <a:rPr lang="nl-NL" sz="2000" dirty="0"/>
              <a:t>T</a:t>
            </a:r>
            <a:r>
              <a:rPr lang="nl-NL" sz="2000" dirty="0" smtClean="0"/>
              <a:t>ime</a:t>
            </a:r>
            <a:endParaRPr lang="en-US" sz="2000" dirty="0" err="1" smtClean="0"/>
          </a:p>
        </p:txBody>
      </p:sp>
      <p:cxnSp>
        <p:nvCxnSpPr>
          <p:cNvPr id="26" name="Straight Connector 25"/>
          <p:cNvCxnSpPr/>
          <p:nvPr/>
        </p:nvCxnSpPr>
        <p:spPr>
          <a:xfrm flipV="1">
            <a:off x="12012569" y="3705473"/>
            <a:ext cx="479673" cy="1823838"/>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V="1">
            <a:off x="12318231" y="3695452"/>
            <a:ext cx="1061219" cy="1833859"/>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9" name="TextBox 28"/>
          <p:cNvSpPr txBox="1"/>
          <p:nvPr/>
        </p:nvSpPr>
        <p:spPr>
          <a:xfrm>
            <a:off x="12218342" y="2086272"/>
            <a:ext cx="1435008" cy="461665"/>
          </a:xfrm>
          <a:prstGeom prst="rect">
            <a:avLst/>
          </a:prstGeom>
          <a:noFill/>
        </p:spPr>
        <p:txBody>
          <a:bodyPr wrap="none" rtlCol="0">
            <a:spAutoFit/>
          </a:bodyPr>
          <a:lstStyle/>
          <a:p>
            <a:r>
              <a:rPr lang="nl-NL" dirty="0" smtClean="0">
                <a:solidFill>
                  <a:schemeClr val="tx2"/>
                </a:solidFill>
              </a:rPr>
              <a:t>Message</a:t>
            </a:r>
            <a:endParaRPr lang="en-US" dirty="0" err="1" smtClean="0">
              <a:solidFill>
                <a:schemeClr val="tx2"/>
              </a:solidFill>
            </a:endParaRPr>
          </a:p>
        </p:txBody>
      </p:sp>
    </p:spTree>
    <p:extLst>
      <p:ext uri="{BB962C8B-B14F-4D97-AF65-F5344CB8AC3E}">
        <p14:creationId xmlns:p14="http://schemas.microsoft.com/office/powerpoint/2010/main" val="357825412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2178" y="1550340"/>
            <a:ext cx="1410596" cy="896144"/>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5766702" y="7985010"/>
            <a:ext cx="660400" cy="889000"/>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5614302" y="7832610"/>
            <a:ext cx="660400" cy="889000"/>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6300102" y="7654810"/>
            <a:ext cx="660400" cy="889000"/>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6147702" y="7502410"/>
            <a:ext cx="660400" cy="889000"/>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6833502" y="7324610"/>
            <a:ext cx="660400" cy="889000"/>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7244581" y="2326332"/>
            <a:ext cx="3124200" cy="3987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0" name="Rectangle 79"/>
          <p:cNvSpPr/>
          <p:nvPr/>
        </p:nvSpPr>
        <p:spPr>
          <a:xfrm>
            <a:off x="7066781" y="2554932"/>
            <a:ext cx="3124200" cy="3987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Rectangle 4"/>
          <p:cNvSpPr/>
          <p:nvPr/>
        </p:nvSpPr>
        <p:spPr>
          <a:xfrm>
            <a:off x="2583681" y="2346175"/>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83681" y="3870175"/>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83681" y="5394175"/>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019781" y="1570682"/>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p:cNvSpPr/>
          <p:nvPr/>
        </p:nvSpPr>
        <p:spPr>
          <a:xfrm>
            <a:off x="12019781" y="2979588"/>
            <a:ext cx="1968500" cy="7175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2019781" y="4714725"/>
            <a:ext cx="1968500" cy="14343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Rectangle 11"/>
          <p:cNvSpPr/>
          <p:nvPr/>
        </p:nvSpPr>
        <p:spPr>
          <a:xfrm>
            <a:off x="12019781" y="6447482"/>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Rectangle 12"/>
          <p:cNvSpPr/>
          <p:nvPr/>
        </p:nvSpPr>
        <p:spPr>
          <a:xfrm>
            <a:off x="12019781" y="4026544"/>
            <a:ext cx="1968500" cy="358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Rectangle 13"/>
          <p:cNvSpPr/>
          <p:nvPr/>
        </p:nvSpPr>
        <p:spPr>
          <a:xfrm>
            <a:off x="12299181" y="4949675"/>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3042131" y="4949675"/>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99181" y="5491804"/>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3042131" y="5491804"/>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6888981" y="2783532"/>
            <a:ext cx="3124200" cy="3987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ectangle 18"/>
          <p:cNvSpPr/>
          <p:nvPr/>
        </p:nvSpPr>
        <p:spPr>
          <a:xfrm>
            <a:off x="7523981" y="3198464"/>
            <a:ext cx="1892300" cy="13507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22" name="Elbow Connector 21"/>
          <p:cNvCxnSpPr/>
          <p:nvPr/>
        </p:nvCxnSpPr>
        <p:spPr>
          <a:xfrm>
            <a:off x="4552181" y="2733525"/>
            <a:ext cx="2971800" cy="92987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4552181" y="3980903"/>
            <a:ext cx="2971800" cy="22502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4552181" y="5028256"/>
            <a:ext cx="2971800" cy="68579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4552181" y="4587725"/>
            <a:ext cx="2971800" cy="30480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4552181" y="5933925"/>
            <a:ext cx="2971800" cy="237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9344076" y="3843386"/>
            <a:ext cx="2955105" cy="1417439"/>
          </a:xfrm>
          <a:prstGeom prst="bentConnector3">
            <a:avLst>
              <a:gd name="adj1" fmla="val 68480"/>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9428981" y="5120332"/>
            <a:ext cx="2590800" cy="1866900"/>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2773482" y="1758156"/>
            <a:ext cx="1588897" cy="461665"/>
          </a:xfrm>
          <a:prstGeom prst="rect">
            <a:avLst/>
          </a:prstGeom>
          <a:noFill/>
        </p:spPr>
        <p:txBody>
          <a:bodyPr wrap="none" rtlCol="0">
            <a:spAutoFit/>
          </a:bodyPr>
          <a:lstStyle/>
          <a:p>
            <a:r>
              <a:rPr lang="nl-NL" dirty="0" smtClean="0">
                <a:solidFill>
                  <a:schemeClr val="bg2"/>
                </a:solidFill>
              </a:rPr>
              <a:t>Producers</a:t>
            </a:r>
            <a:endParaRPr lang="en-US" dirty="0" err="1" smtClean="0">
              <a:solidFill>
                <a:schemeClr val="bg2"/>
              </a:solidFill>
            </a:endParaRPr>
          </a:p>
        </p:txBody>
      </p:sp>
      <p:sp>
        <p:nvSpPr>
          <p:cNvPr id="52" name="TextBox 51"/>
          <p:cNvSpPr txBox="1"/>
          <p:nvPr/>
        </p:nvSpPr>
        <p:spPr>
          <a:xfrm>
            <a:off x="12247682" y="983456"/>
            <a:ext cx="1760418" cy="461665"/>
          </a:xfrm>
          <a:prstGeom prst="rect">
            <a:avLst/>
          </a:prstGeom>
          <a:noFill/>
        </p:spPr>
        <p:txBody>
          <a:bodyPr wrap="none" rtlCol="0">
            <a:spAutoFit/>
          </a:bodyPr>
          <a:lstStyle/>
          <a:p>
            <a:r>
              <a:rPr lang="nl-NL" dirty="0" err="1" smtClean="0">
                <a:solidFill>
                  <a:schemeClr val="bg2"/>
                </a:solidFill>
              </a:rPr>
              <a:t>Consumers</a:t>
            </a:r>
            <a:endParaRPr lang="en-US" dirty="0" err="1" smtClean="0">
              <a:solidFill>
                <a:schemeClr val="bg2"/>
              </a:solidFill>
            </a:endParaRPr>
          </a:p>
        </p:txBody>
      </p:sp>
      <p:sp>
        <p:nvSpPr>
          <p:cNvPr id="53" name="TextBox 52"/>
          <p:cNvSpPr txBox="1"/>
          <p:nvPr/>
        </p:nvSpPr>
        <p:spPr>
          <a:xfrm>
            <a:off x="8020142" y="3130350"/>
            <a:ext cx="938077" cy="461665"/>
          </a:xfrm>
          <a:prstGeom prst="rect">
            <a:avLst/>
          </a:prstGeom>
          <a:noFill/>
        </p:spPr>
        <p:txBody>
          <a:bodyPr wrap="none" rtlCol="0">
            <a:spAutoFit/>
          </a:bodyPr>
          <a:lstStyle/>
          <a:p>
            <a:r>
              <a:rPr lang="nl-NL" dirty="0" smtClean="0"/>
              <a:t>Topic</a:t>
            </a:r>
            <a:endParaRPr lang="en-US" dirty="0" err="1" smtClean="0"/>
          </a:p>
        </p:txBody>
      </p:sp>
      <p:sp>
        <p:nvSpPr>
          <p:cNvPr id="54" name="TextBox 53"/>
          <p:cNvSpPr txBox="1"/>
          <p:nvPr/>
        </p:nvSpPr>
        <p:spPr>
          <a:xfrm>
            <a:off x="6901681" y="2785413"/>
            <a:ext cx="1091966" cy="461665"/>
          </a:xfrm>
          <a:prstGeom prst="rect">
            <a:avLst/>
          </a:prstGeom>
          <a:noFill/>
        </p:spPr>
        <p:txBody>
          <a:bodyPr wrap="none" rtlCol="0">
            <a:spAutoFit/>
          </a:bodyPr>
          <a:lstStyle/>
          <a:p>
            <a:r>
              <a:rPr lang="nl-NL" dirty="0" smtClean="0"/>
              <a:t>Broker</a:t>
            </a:r>
            <a:endParaRPr lang="en-US" dirty="0" err="1" smtClean="0"/>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344" y="40083"/>
            <a:ext cx="2625710" cy="1380181"/>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6681102" y="7172210"/>
            <a:ext cx="660400" cy="889000"/>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5752816" y="5518792"/>
            <a:ext cx="3635805" cy="560031"/>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8162642" y="7172210"/>
            <a:ext cx="660400" cy="889000"/>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8476481" y="6324053"/>
            <a:ext cx="16361" cy="8481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9394876" y="7172210"/>
            <a:ext cx="660400" cy="889000"/>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8363764" y="5810897"/>
            <a:ext cx="1893130" cy="829495"/>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5580880" y="2213420"/>
            <a:ext cx="595035" cy="461665"/>
          </a:xfrm>
          <a:prstGeom prst="rect">
            <a:avLst/>
          </a:prstGeom>
          <a:noFill/>
        </p:spPr>
        <p:txBody>
          <a:bodyPr wrap="none" rtlCol="0">
            <a:spAutoFit/>
          </a:bodyPr>
          <a:lstStyle/>
          <a:p>
            <a:r>
              <a:rPr lang="nl-NL" i="1" dirty="0" err="1" smtClean="0">
                <a:solidFill>
                  <a:schemeClr val="bg2"/>
                </a:solidFill>
              </a:rPr>
              <a:t>tcp</a:t>
            </a:r>
            <a:endParaRPr lang="en-US" i="1" dirty="0" err="1" smtClean="0">
              <a:solidFill>
                <a:schemeClr val="bg2"/>
              </a:solidFill>
            </a:endParaRPr>
          </a:p>
        </p:txBody>
      </p:sp>
      <p:sp>
        <p:nvSpPr>
          <p:cNvPr id="79" name="TextBox 78"/>
          <p:cNvSpPr txBox="1"/>
          <p:nvPr/>
        </p:nvSpPr>
        <p:spPr>
          <a:xfrm>
            <a:off x="10712221" y="1471511"/>
            <a:ext cx="595035" cy="461665"/>
          </a:xfrm>
          <a:prstGeom prst="rect">
            <a:avLst/>
          </a:prstGeom>
          <a:noFill/>
        </p:spPr>
        <p:txBody>
          <a:bodyPr wrap="none" rtlCol="0">
            <a:spAutoFit/>
          </a:bodyPr>
          <a:lstStyle/>
          <a:p>
            <a:r>
              <a:rPr lang="nl-NL" i="1" dirty="0" err="1" smtClean="0">
                <a:solidFill>
                  <a:schemeClr val="bg2"/>
                </a:solidFill>
              </a:rPr>
              <a:t>tcp</a:t>
            </a:r>
            <a:endParaRPr lang="en-US" i="1" dirty="0" err="1" smtClean="0">
              <a:solidFill>
                <a:schemeClr val="bg2"/>
              </a:solidFill>
            </a:endParaRPr>
          </a:p>
        </p:txBody>
      </p:sp>
      <p:grpSp>
        <p:nvGrpSpPr>
          <p:cNvPr id="120" name="Group 119"/>
          <p:cNvGrpSpPr/>
          <p:nvPr/>
        </p:nvGrpSpPr>
        <p:grpSpPr>
          <a:xfrm>
            <a:off x="8315042" y="7324610"/>
            <a:ext cx="660400" cy="889000"/>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8467442" y="7477010"/>
            <a:ext cx="660400" cy="889000"/>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9547276" y="7324610"/>
            <a:ext cx="660400" cy="889000"/>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9699676" y="7477010"/>
            <a:ext cx="660400" cy="889000"/>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7752585" y="3528069"/>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4" name="Rectangle 103"/>
          <p:cNvSpPr/>
          <p:nvPr/>
        </p:nvSpPr>
        <p:spPr>
          <a:xfrm>
            <a:off x="8970919"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7" name="Rectangle 106"/>
          <p:cNvSpPr/>
          <p:nvPr/>
        </p:nvSpPr>
        <p:spPr>
          <a:xfrm>
            <a:off x="8614457"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8" name="Rectangle 107"/>
          <p:cNvSpPr/>
          <p:nvPr/>
        </p:nvSpPr>
        <p:spPr>
          <a:xfrm>
            <a:off x="8257995"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9" name="Rectangle 108"/>
          <p:cNvSpPr/>
          <p:nvPr/>
        </p:nvSpPr>
        <p:spPr>
          <a:xfrm>
            <a:off x="7901533"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41" name="Elbow Connector 40"/>
          <p:cNvCxnSpPr/>
          <p:nvPr/>
        </p:nvCxnSpPr>
        <p:spPr>
          <a:xfrm flipV="1">
            <a:off x="8505876" y="3236763"/>
            <a:ext cx="3513905" cy="531812"/>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8823042" y="2110432"/>
            <a:ext cx="3196739" cy="1586706"/>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56" name="Rectangle 155"/>
          <p:cNvSpPr/>
          <p:nvPr/>
        </p:nvSpPr>
        <p:spPr>
          <a:xfrm>
            <a:off x="7739885" y="4023369"/>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7" name="Rectangle 156"/>
          <p:cNvSpPr/>
          <p:nvPr/>
        </p:nvSpPr>
        <p:spPr>
          <a:xfrm>
            <a:off x="8958219" y="40873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8" name="Rectangle 157"/>
          <p:cNvSpPr/>
          <p:nvPr/>
        </p:nvSpPr>
        <p:spPr>
          <a:xfrm>
            <a:off x="8601757" y="40873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9" name="Rectangle 158"/>
          <p:cNvSpPr/>
          <p:nvPr/>
        </p:nvSpPr>
        <p:spPr>
          <a:xfrm>
            <a:off x="8245295" y="40873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39" name="Elbow Connector 38"/>
          <p:cNvCxnSpPr>
            <a:endCxn id="84" idx="3"/>
          </p:cNvCxnSpPr>
          <p:nvPr/>
        </p:nvCxnSpPr>
        <p:spPr>
          <a:xfrm rot="5400000">
            <a:off x="6111969" y="5858136"/>
            <a:ext cx="3292908" cy="529041"/>
          </a:xfrm>
          <a:prstGeom prst="bentConnector2">
            <a:avLst/>
          </a:prstGeom>
        </p:spPr>
        <p:style>
          <a:lnRef idx="2">
            <a:schemeClr val="dk1"/>
          </a:lnRef>
          <a:fillRef idx="0">
            <a:schemeClr val="dk1"/>
          </a:fillRef>
          <a:effectRef idx="1">
            <a:schemeClr val="dk1"/>
          </a:effectRef>
          <a:fontRef idx="minor">
            <a:schemeClr val="tx1"/>
          </a:fontRef>
        </p:style>
      </p:cxnSp>
      <p:sp>
        <p:nvSpPr>
          <p:cNvPr id="20" name="Rectangle 19"/>
          <p:cNvSpPr/>
          <p:nvPr/>
        </p:nvSpPr>
        <p:spPr>
          <a:xfrm>
            <a:off x="7523981" y="4777432"/>
            <a:ext cx="1892300" cy="50164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1" name="Rectangle 30"/>
          <p:cNvSpPr/>
          <p:nvPr/>
        </p:nvSpPr>
        <p:spPr>
          <a:xfrm>
            <a:off x="7530331" y="5543797"/>
            <a:ext cx="1892300" cy="7802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48" name="Elbow Connector 47"/>
          <p:cNvCxnSpPr>
            <a:stCxn id="158" idx="3"/>
            <a:endCxn id="16" idx="1"/>
          </p:cNvCxnSpPr>
          <p:nvPr/>
        </p:nvCxnSpPr>
        <p:spPr>
          <a:xfrm>
            <a:off x="8907419" y="4228231"/>
            <a:ext cx="3391762" cy="1485823"/>
          </a:xfrm>
          <a:prstGeom prst="bentConnector3">
            <a:avLst>
              <a:gd name="adj1" fmla="val 6198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0" name="Rectangle 49"/>
          <p:cNvSpPr/>
          <p:nvPr/>
        </p:nvSpPr>
        <p:spPr>
          <a:xfrm>
            <a:off x="5015638" y="2346175"/>
            <a:ext cx="407262" cy="5576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7" name="Rectangle 196"/>
          <p:cNvSpPr/>
          <p:nvPr/>
        </p:nvSpPr>
        <p:spPr>
          <a:xfrm>
            <a:off x="5079138" y="2444252"/>
            <a:ext cx="152831" cy="2308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8" name="Rectangle 197"/>
          <p:cNvSpPr/>
          <p:nvPr/>
        </p:nvSpPr>
        <p:spPr>
          <a:xfrm>
            <a:off x="5117238" y="2525710"/>
            <a:ext cx="152831" cy="2308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9" name="Rectangle 198"/>
          <p:cNvSpPr/>
          <p:nvPr/>
        </p:nvSpPr>
        <p:spPr>
          <a:xfrm>
            <a:off x="5168038" y="2632568"/>
            <a:ext cx="152831" cy="2308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7323" y="1524543"/>
            <a:ext cx="1145629" cy="114562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7113885" y="1262952"/>
            <a:ext cx="1145629" cy="114562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3770" y="1652428"/>
            <a:ext cx="796349" cy="873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5169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Kafka</a:t>
            </a:r>
            <a:r>
              <a:rPr lang="nl-NL" dirty="0" smtClean="0"/>
              <a:t> </a:t>
            </a:r>
            <a:r>
              <a:rPr lang="nl-NL" dirty="0" err="1" smtClean="0"/>
              <a:t>incarnations</a:t>
            </a:r>
            <a:endParaRPr lang="en-US" dirty="0"/>
          </a:p>
        </p:txBody>
      </p:sp>
      <p:sp>
        <p:nvSpPr>
          <p:cNvPr id="3" name="Text Placeholder 2"/>
          <p:cNvSpPr>
            <a:spLocks noGrp="1"/>
          </p:cNvSpPr>
          <p:nvPr>
            <p:ph type="body" sz="quarter" idx="10"/>
          </p:nvPr>
        </p:nvSpPr>
        <p:spPr/>
        <p:txBody>
          <a:bodyPr>
            <a:normAutofit lnSpcReduction="10000"/>
          </a:bodyPr>
          <a:lstStyle/>
          <a:p>
            <a:r>
              <a:rPr lang="nl-NL" dirty="0" err="1" smtClean="0"/>
              <a:t>Kafka</a:t>
            </a:r>
            <a:r>
              <a:rPr lang="nl-NL" dirty="0" smtClean="0"/>
              <a:t> Docker Images</a:t>
            </a:r>
          </a:p>
          <a:p>
            <a:pPr lvl="1"/>
            <a:r>
              <a:rPr lang="nl-NL" dirty="0" err="1" smtClean="0">
                <a:hlinkClick r:id="rId3"/>
              </a:rPr>
              <a:t>Confluent</a:t>
            </a:r>
            <a:r>
              <a:rPr lang="nl-NL" dirty="0" smtClean="0"/>
              <a:t> (</a:t>
            </a:r>
            <a:r>
              <a:rPr lang="nl-NL" dirty="0" err="1" smtClean="0"/>
              <a:t>Spotify</a:t>
            </a:r>
            <a:r>
              <a:rPr lang="nl-NL" dirty="0" smtClean="0"/>
              <a:t>, </a:t>
            </a:r>
            <a:r>
              <a:rPr lang="nl-NL" dirty="0" err="1" smtClean="0"/>
              <a:t>Wurstmeister</a:t>
            </a:r>
            <a:r>
              <a:rPr lang="nl-NL" dirty="0" smtClean="0"/>
              <a:t>)</a:t>
            </a:r>
          </a:p>
          <a:p>
            <a:r>
              <a:rPr lang="nl-NL" dirty="0" smtClean="0"/>
              <a:t>Cloud:</a:t>
            </a:r>
          </a:p>
          <a:p>
            <a:pPr lvl="1"/>
            <a:r>
              <a:rPr lang="nl-NL" dirty="0" err="1" smtClean="0"/>
              <a:t>CloudKarafka</a:t>
            </a:r>
            <a:endParaRPr lang="nl-NL" dirty="0" smtClean="0"/>
          </a:p>
          <a:p>
            <a:pPr lvl="1"/>
            <a:r>
              <a:rPr lang="en-US" dirty="0" smtClean="0"/>
              <a:t>Oracle Event Hub</a:t>
            </a:r>
            <a:endParaRPr lang="nl-NL" dirty="0" smtClean="0"/>
          </a:p>
          <a:p>
            <a:pPr lvl="1"/>
            <a:r>
              <a:rPr lang="nl-NL" dirty="0" smtClean="0"/>
              <a:t>IBM </a:t>
            </a:r>
            <a:r>
              <a:rPr lang="nl-NL" dirty="0" err="1" smtClean="0"/>
              <a:t>BlueMix</a:t>
            </a:r>
            <a:r>
              <a:rPr lang="nl-NL" dirty="0" smtClean="0"/>
              <a:t> Message Hub</a:t>
            </a:r>
          </a:p>
          <a:p>
            <a:pPr lvl="1"/>
            <a:r>
              <a:rPr lang="nl-NL" dirty="0" smtClean="0"/>
              <a:t>AWS supports </a:t>
            </a:r>
            <a:r>
              <a:rPr lang="nl-NL" dirty="0" err="1" smtClean="0"/>
              <a:t>Kafka</a:t>
            </a:r>
            <a:r>
              <a:rPr lang="nl-NL" dirty="0" smtClean="0"/>
              <a:t> (but </a:t>
            </a:r>
            <a:r>
              <a:rPr lang="nl-NL" dirty="0" err="1" smtClean="0"/>
              <a:t>tries</a:t>
            </a:r>
            <a:r>
              <a:rPr lang="nl-NL" dirty="0" smtClean="0"/>
              <a:t> </a:t>
            </a:r>
            <a:r>
              <a:rPr lang="nl-NL" dirty="0" err="1" smtClean="0"/>
              <a:t>to</a:t>
            </a:r>
            <a:r>
              <a:rPr lang="nl-NL" dirty="0" smtClean="0"/>
              <a:t> </a:t>
            </a:r>
            <a:r>
              <a:rPr lang="nl-NL" dirty="0" err="1" smtClean="0"/>
              <a:t>propose</a:t>
            </a:r>
            <a:r>
              <a:rPr lang="nl-NL" dirty="0" smtClean="0"/>
              <a:t> Amazon </a:t>
            </a:r>
            <a:r>
              <a:rPr lang="nl-NL" dirty="0" err="1" smtClean="0"/>
              <a:t>Kinesis</a:t>
            </a:r>
            <a:r>
              <a:rPr lang="nl-NL" dirty="0" smtClean="0"/>
              <a:t> Streams)</a:t>
            </a:r>
          </a:p>
          <a:p>
            <a:pPr lvl="1"/>
            <a:r>
              <a:rPr lang="nl-NL" dirty="0" smtClean="0"/>
              <a:t>Google runs </a:t>
            </a:r>
            <a:r>
              <a:rPr lang="nl-NL" dirty="0" err="1" smtClean="0"/>
              <a:t>Kafka</a:t>
            </a:r>
            <a:r>
              <a:rPr lang="nl-NL" dirty="0" smtClean="0"/>
              <a:t> (</a:t>
            </a:r>
            <a:r>
              <a:rPr lang="nl-NL" dirty="0" err="1" smtClean="0"/>
              <a:t>though</a:t>
            </a:r>
            <a:r>
              <a:rPr lang="nl-NL" dirty="0" smtClean="0"/>
              <a:t> </a:t>
            </a:r>
            <a:r>
              <a:rPr lang="nl-NL" dirty="0" err="1" smtClean="0"/>
              <a:t>tries</a:t>
            </a:r>
            <a:r>
              <a:rPr lang="nl-NL" dirty="0" smtClean="0"/>
              <a:t> </a:t>
            </a:r>
            <a:r>
              <a:rPr lang="nl-NL" dirty="0" err="1" smtClean="0"/>
              <a:t>to</a:t>
            </a:r>
            <a:r>
              <a:rPr lang="nl-NL" dirty="0" smtClean="0"/>
              <a:t> push Google Pub/Sub)</a:t>
            </a:r>
          </a:p>
          <a:p>
            <a:pPr lvl="1"/>
            <a:r>
              <a:rPr lang="nl-NL" dirty="0" err="1"/>
              <a:t>Bitnami</a:t>
            </a:r>
            <a:r>
              <a:rPr lang="nl-NL" dirty="0"/>
              <a:t> </a:t>
            </a:r>
            <a:r>
              <a:rPr lang="nl-NL" dirty="0" err="1"/>
              <a:t>VMs</a:t>
            </a:r>
            <a:r>
              <a:rPr lang="nl-NL" dirty="0"/>
              <a:t> for </a:t>
            </a:r>
            <a:r>
              <a:rPr lang="nl-NL" dirty="0" err="1"/>
              <a:t>many</a:t>
            </a:r>
            <a:r>
              <a:rPr lang="nl-NL" dirty="0"/>
              <a:t> </a:t>
            </a:r>
            <a:r>
              <a:rPr lang="nl-NL" dirty="0" err="1"/>
              <a:t>cloud</a:t>
            </a:r>
            <a:r>
              <a:rPr lang="nl-NL" dirty="0"/>
              <a:t> </a:t>
            </a:r>
            <a:r>
              <a:rPr lang="nl-NL" dirty="0" smtClean="0"/>
              <a:t>providers </a:t>
            </a:r>
            <a:r>
              <a:rPr lang="nl-NL" dirty="0" err="1" smtClean="0"/>
              <a:t>such</a:t>
            </a:r>
            <a:r>
              <a:rPr lang="nl-NL" dirty="0" smtClean="0"/>
              <a:t> as </a:t>
            </a:r>
            <a:r>
              <a:rPr lang="nl-NL" dirty="0" err="1" smtClean="0"/>
              <a:t>Azure</a:t>
            </a:r>
            <a:r>
              <a:rPr lang="nl-NL" dirty="0" smtClean="0"/>
              <a:t>, GCP, AWS, OPC</a:t>
            </a:r>
          </a:p>
          <a:p>
            <a:r>
              <a:rPr lang="nl-NL" dirty="0" err="1" smtClean="0"/>
              <a:t>Kafka</a:t>
            </a:r>
            <a:r>
              <a:rPr lang="nl-NL" dirty="0" smtClean="0"/>
              <a:t> </a:t>
            </a:r>
            <a:r>
              <a:rPr lang="nl-NL" dirty="0" err="1" smtClean="0"/>
              <a:t>Connectors</a:t>
            </a:r>
            <a:r>
              <a:rPr lang="nl-NL" dirty="0" smtClean="0"/>
              <a:t> in </a:t>
            </a:r>
            <a:r>
              <a:rPr lang="nl-NL" dirty="0" err="1" smtClean="0"/>
              <a:t>many</a:t>
            </a:r>
            <a:r>
              <a:rPr lang="nl-NL" dirty="0" smtClean="0"/>
              <a:t> platforms</a:t>
            </a:r>
          </a:p>
          <a:p>
            <a:pPr lvl="1"/>
            <a:r>
              <a:rPr lang="nl-NL" dirty="0" err="1" smtClean="0"/>
              <a:t>Azure</a:t>
            </a:r>
            <a:r>
              <a:rPr lang="nl-NL" dirty="0" smtClean="0"/>
              <a:t> </a:t>
            </a:r>
            <a:r>
              <a:rPr lang="nl-NL" dirty="0" err="1" smtClean="0"/>
              <a:t>IoT</a:t>
            </a:r>
            <a:r>
              <a:rPr lang="nl-NL" dirty="0" smtClean="0"/>
              <a:t> Hub, Google Pub/Sub, Mule </a:t>
            </a:r>
            <a:r>
              <a:rPr lang="nl-NL" dirty="0" err="1" smtClean="0"/>
              <a:t>AnyPoint</a:t>
            </a:r>
            <a:r>
              <a:rPr lang="nl-NL" dirty="0" smtClean="0"/>
              <a:t> Connector, </a:t>
            </a:r>
            <a:r>
              <a:rPr lang="nl-NL" dirty="0" smtClean="0"/>
              <a:t>… </a:t>
            </a:r>
            <a:endParaRPr lang="en-US" dirty="0"/>
          </a:p>
        </p:txBody>
      </p:sp>
    </p:spTree>
    <p:extLst>
      <p:ext uri="{BB962C8B-B14F-4D97-AF65-F5344CB8AC3E}">
        <p14:creationId xmlns:p14="http://schemas.microsoft.com/office/powerpoint/2010/main" val="356479503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 – step one</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7190509" y="4807527"/>
            <a:ext cx="4852313" cy="2244437"/>
          </a:xfrm>
          <a:custGeom>
            <a:avLst/>
            <a:gdLst>
              <a:gd name="connsiteX0" fmla="*/ 4530436 w 4852313"/>
              <a:gd name="connsiteY0" fmla="*/ 0 h 2244437"/>
              <a:gd name="connsiteX1" fmla="*/ 4378036 w 4852313"/>
              <a:gd name="connsiteY1" fmla="*/ 1524000 h 2244437"/>
              <a:gd name="connsiteX2" fmla="*/ 0 w 4852313"/>
              <a:gd name="connsiteY2" fmla="*/ 2244437 h 2244437"/>
            </a:gdLst>
            <a:ahLst/>
            <a:cxnLst>
              <a:cxn ang="0">
                <a:pos x="connsiteX0" y="connsiteY0"/>
              </a:cxn>
              <a:cxn ang="0">
                <a:pos x="connsiteX1" y="connsiteY1"/>
              </a:cxn>
              <a:cxn ang="0">
                <a:pos x="connsiteX2" y="connsiteY2"/>
              </a:cxn>
            </a:cxnLst>
            <a:rect l="l" t="t" r="r" b="b"/>
            <a:pathLst>
              <a:path w="4852313" h="2244437">
                <a:moveTo>
                  <a:pt x="4530436" y="0"/>
                </a:moveTo>
                <a:cubicBezTo>
                  <a:pt x="4831772" y="574963"/>
                  <a:pt x="5133109" y="1149927"/>
                  <a:pt x="4378036" y="1524000"/>
                </a:cubicBezTo>
                <a:cubicBezTo>
                  <a:pt x="3622963" y="1898073"/>
                  <a:pt x="1811481" y="2071255"/>
                  <a:pt x="0" y="2244437"/>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7033000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loud 31"/>
          <p:cNvSpPr/>
          <p:nvPr/>
        </p:nvSpPr>
        <p:spPr>
          <a:xfrm>
            <a:off x="12543435" y="2416708"/>
            <a:ext cx="5162673" cy="3307142"/>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 – step one and a half</a:t>
            </a:r>
            <a:endParaRPr lang="nl-NL" dirty="0"/>
          </a:p>
        </p:txBody>
      </p:sp>
      <p:sp>
        <p:nvSpPr>
          <p:cNvPr id="4" name="Cloud 3"/>
          <p:cNvSpPr/>
          <p:nvPr/>
        </p:nvSpPr>
        <p:spPr>
          <a:xfrm>
            <a:off x="3148071" y="2401548"/>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817" y="2518398"/>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3" name="Right Arrow 12"/>
          <p:cNvSpPr/>
          <p:nvPr/>
        </p:nvSpPr>
        <p:spPr>
          <a:xfrm>
            <a:off x="-198477" y="1867557"/>
            <a:ext cx="3209034"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smtClean="0"/>
              <a:t>Tweets on #oow17 #</a:t>
            </a:r>
            <a:r>
              <a:rPr lang="en-US" sz="2000" dirty="0" err="1" smtClean="0"/>
              <a:t>javaone</a:t>
            </a:r>
            <a:r>
              <a:rPr lang="en-US" sz="2000" dirty="0" smtClean="0"/>
              <a:t> #</a:t>
            </a:r>
            <a:r>
              <a:rPr lang="en-US" sz="2000" dirty="0" err="1" smtClean="0"/>
              <a:t>oraclecode</a:t>
            </a:r>
            <a:endParaRPr lang="nl-NL" sz="2000"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3384235" y="2715491"/>
            <a:ext cx="3386030"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627700"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3586106" y="3426792"/>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3920373"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8174182" y="2203566"/>
            <a:ext cx="2854036"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7190509" y="4807527"/>
            <a:ext cx="7883236" cy="2244437"/>
          </a:xfrm>
          <a:custGeom>
            <a:avLst/>
            <a:gdLst>
              <a:gd name="connsiteX0" fmla="*/ 4530436 w 4852313"/>
              <a:gd name="connsiteY0" fmla="*/ 0 h 2244437"/>
              <a:gd name="connsiteX1" fmla="*/ 4378036 w 4852313"/>
              <a:gd name="connsiteY1" fmla="*/ 1524000 h 2244437"/>
              <a:gd name="connsiteX2" fmla="*/ 0 w 4852313"/>
              <a:gd name="connsiteY2" fmla="*/ 2244437 h 2244437"/>
            </a:gdLst>
            <a:ahLst/>
            <a:cxnLst>
              <a:cxn ang="0">
                <a:pos x="connsiteX0" y="connsiteY0"/>
              </a:cxn>
              <a:cxn ang="0">
                <a:pos x="connsiteX1" y="connsiteY1"/>
              </a:cxn>
              <a:cxn ang="0">
                <a:pos x="connsiteX2" y="connsiteY2"/>
              </a:cxn>
            </a:cxnLst>
            <a:rect l="l" t="t" r="r" b="b"/>
            <a:pathLst>
              <a:path w="4852313" h="2244437">
                <a:moveTo>
                  <a:pt x="4530436" y="0"/>
                </a:moveTo>
                <a:cubicBezTo>
                  <a:pt x="4831772" y="574963"/>
                  <a:pt x="5133109" y="1149927"/>
                  <a:pt x="4378036" y="1524000"/>
                </a:cubicBezTo>
                <a:cubicBezTo>
                  <a:pt x="3622963" y="1898073"/>
                  <a:pt x="1811481" y="2071255"/>
                  <a:pt x="0" y="2244437"/>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Cloud 24"/>
          <p:cNvSpPr/>
          <p:nvPr/>
        </p:nvSpPr>
        <p:spPr>
          <a:xfrm>
            <a:off x="6284054" y="2911490"/>
            <a:ext cx="2985885" cy="1030605"/>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7" name="Picture 2" descr="Image result for logo ifttt"/>
          <p:cNvPicPr>
            <a:picLocks noChangeAspect="1" noChangeArrowheads="1"/>
          </p:cNvPicPr>
          <p:nvPr/>
        </p:nvPicPr>
        <p:blipFill>
          <a:blip r:embed="rId8"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19119" y="2836556"/>
            <a:ext cx="2620198" cy="1180474"/>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4890655" y="2685598"/>
            <a:ext cx="1995054" cy="445529"/>
          </a:xfrm>
          <a:custGeom>
            <a:avLst/>
            <a:gdLst>
              <a:gd name="connsiteX0" fmla="*/ 0 w 1995054"/>
              <a:gd name="connsiteY0" fmla="*/ 306984 h 445529"/>
              <a:gd name="connsiteX1" fmla="*/ 1246909 w 1995054"/>
              <a:gd name="connsiteY1" fmla="*/ 2184 h 445529"/>
              <a:gd name="connsiteX2" fmla="*/ 1995054 w 1995054"/>
              <a:gd name="connsiteY2" fmla="*/ 445529 h 445529"/>
            </a:gdLst>
            <a:ahLst/>
            <a:cxnLst>
              <a:cxn ang="0">
                <a:pos x="connsiteX0" y="connsiteY0"/>
              </a:cxn>
              <a:cxn ang="0">
                <a:pos x="connsiteX1" y="connsiteY1"/>
              </a:cxn>
              <a:cxn ang="0">
                <a:pos x="connsiteX2" y="connsiteY2"/>
              </a:cxn>
            </a:cxnLst>
            <a:rect l="l" t="t" r="r" b="b"/>
            <a:pathLst>
              <a:path w="1995054" h="445529">
                <a:moveTo>
                  <a:pt x="0" y="306984"/>
                </a:moveTo>
                <a:cubicBezTo>
                  <a:pt x="457200" y="143038"/>
                  <a:pt x="914400" y="-20907"/>
                  <a:pt x="1246909" y="2184"/>
                </a:cubicBezTo>
                <a:cubicBezTo>
                  <a:pt x="1579418" y="25275"/>
                  <a:pt x="1787236" y="235402"/>
                  <a:pt x="1995054" y="445529"/>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Cloud 29"/>
          <p:cNvSpPr/>
          <p:nvPr/>
        </p:nvSpPr>
        <p:spPr>
          <a:xfrm>
            <a:off x="11009113" y="3890187"/>
            <a:ext cx="1654512" cy="67385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Freeform 18"/>
          <p:cNvSpPr/>
          <p:nvPr/>
        </p:nvSpPr>
        <p:spPr>
          <a:xfrm>
            <a:off x="12358255" y="4308764"/>
            <a:ext cx="1593272" cy="260542"/>
          </a:xfrm>
          <a:custGeom>
            <a:avLst/>
            <a:gdLst>
              <a:gd name="connsiteX0" fmla="*/ 0 w 1593272"/>
              <a:gd name="connsiteY0" fmla="*/ 0 h 260542"/>
              <a:gd name="connsiteX1" fmla="*/ 1163781 w 1593272"/>
              <a:gd name="connsiteY1" fmla="*/ 249381 h 260542"/>
              <a:gd name="connsiteX2" fmla="*/ 1593272 w 1593272"/>
              <a:gd name="connsiteY2" fmla="*/ 193963 h 260542"/>
            </a:gdLst>
            <a:ahLst/>
            <a:cxnLst>
              <a:cxn ang="0">
                <a:pos x="connsiteX0" y="connsiteY0"/>
              </a:cxn>
              <a:cxn ang="0">
                <a:pos x="connsiteX1" y="connsiteY1"/>
              </a:cxn>
              <a:cxn ang="0">
                <a:pos x="connsiteX2" y="connsiteY2"/>
              </a:cxn>
            </a:cxnLst>
            <a:rect l="l" t="t" r="r" b="b"/>
            <a:pathLst>
              <a:path w="1593272" h="260542">
                <a:moveTo>
                  <a:pt x="0" y="0"/>
                </a:moveTo>
                <a:cubicBezTo>
                  <a:pt x="449118" y="108527"/>
                  <a:pt x="898236" y="217054"/>
                  <a:pt x="1163781" y="249381"/>
                </a:cubicBezTo>
                <a:cubicBezTo>
                  <a:pt x="1429326" y="281708"/>
                  <a:pt x="1511299" y="237835"/>
                  <a:pt x="1593272" y="193963"/>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1" name="Picture 33"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51063" y="3810135"/>
            <a:ext cx="1296815" cy="64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2280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IFTTT recipe</a:t>
            </a:r>
            <a:endParaRPr lang="nl-NL" dirty="0"/>
          </a:p>
        </p:txBody>
      </p:sp>
      <p:pic>
        <p:nvPicPr>
          <p:cNvPr id="4" name="Snagit_PPT858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71" y="1891536"/>
            <a:ext cx="14631668" cy="6995766"/>
          </a:xfrm>
          <a:prstGeom prst="rect">
            <a:avLst/>
          </a:prstGeom>
        </p:spPr>
      </p:pic>
      <p:pic>
        <p:nvPicPr>
          <p:cNvPr id="5" name="Snagit_PPT92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587" y="2321026"/>
            <a:ext cx="14631668" cy="6995766"/>
          </a:xfrm>
          <a:prstGeom prst="rect">
            <a:avLst/>
          </a:prstGeom>
        </p:spPr>
      </p:pic>
      <p:pic>
        <p:nvPicPr>
          <p:cNvPr id="3" name="Snagit_PPT17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409" y="2415574"/>
            <a:ext cx="13029359" cy="6229662"/>
          </a:xfrm>
          <a:prstGeom prst="rect">
            <a:avLst/>
          </a:prstGeom>
        </p:spPr>
      </p:pic>
    </p:spTree>
    <p:extLst>
      <p:ext uri="{BB962C8B-B14F-4D97-AF65-F5344CB8AC3E}">
        <p14:creationId xmlns:p14="http://schemas.microsoft.com/office/powerpoint/2010/main" val="324271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302" y="0"/>
            <a:ext cx="13020098" cy="9472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56629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IFTTT recipe</a:t>
            </a:r>
            <a:endParaRPr lang="nl-NL" dirty="0"/>
          </a:p>
        </p:txBody>
      </p:sp>
      <p:pic>
        <p:nvPicPr>
          <p:cNvPr id="6" name="Snagit_PPTCFC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66" y="1764547"/>
            <a:ext cx="8670458" cy="2405260"/>
          </a:xfrm>
          <a:prstGeom prst="rect">
            <a:avLst/>
          </a:prstGeom>
        </p:spPr>
      </p:pic>
      <p:pic>
        <p:nvPicPr>
          <p:cNvPr id="9" name="Snagit_PPTF9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7009" y="4169807"/>
            <a:ext cx="6309907" cy="4244708"/>
          </a:xfrm>
          <a:prstGeom prst="rect">
            <a:avLst/>
          </a:prstGeom>
        </p:spPr>
      </p:pic>
    </p:spTree>
    <p:extLst>
      <p:ext uri="{BB962C8B-B14F-4D97-AF65-F5344CB8AC3E}">
        <p14:creationId xmlns:p14="http://schemas.microsoft.com/office/powerpoint/2010/main" val="10744898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IFTTT recipe</a:t>
            </a:r>
            <a:endParaRPr lang="nl-NL" dirty="0"/>
          </a:p>
        </p:txBody>
      </p:sp>
      <p:pic>
        <p:nvPicPr>
          <p:cNvPr id="7" name="Snagit_PPTF00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9572" y="1732547"/>
            <a:ext cx="3943410" cy="7397967"/>
          </a:xfrm>
          <a:prstGeom prst="rect">
            <a:avLst/>
          </a:prstGeom>
        </p:spPr>
      </p:pic>
      <p:pic>
        <p:nvPicPr>
          <p:cNvPr id="8" name="Snagit_PPT12B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62958" y="1516604"/>
            <a:ext cx="4397849" cy="7168494"/>
          </a:xfrm>
          <a:prstGeom prst="rect">
            <a:avLst/>
          </a:prstGeom>
        </p:spPr>
      </p:pic>
    </p:spTree>
    <p:extLst>
      <p:ext uri="{BB962C8B-B14F-4D97-AF65-F5344CB8AC3E}">
        <p14:creationId xmlns:p14="http://schemas.microsoft.com/office/powerpoint/2010/main" val="305450508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IFTTT </a:t>
            </a:r>
            <a:r>
              <a:rPr lang="nl-NL" dirty="0" err="1" smtClean="0"/>
              <a:t>consumer</a:t>
            </a:r>
            <a:r>
              <a:rPr lang="nl-NL" dirty="0" smtClean="0"/>
              <a:t> =&gt; KAFKA Producer</a:t>
            </a:r>
            <a:endParaRPr lang="en-US" dirty="0"/>
          </a:p>
        </p:txBody>
      </p:sp>
      <p:sp>
        <p:nvSpPr>
          <p:cNvPr id="3" name="Text Placeholder 2"/>
          <p:cNvSpPr>
            <a:spLocks noGrp="1"/>
          </p:cNvSpPr>
          <p:nvPr>
            <p:ph type="body" sz="quarter" idx="10"/>
          </p:nvPr>
        </p:nvSpPr>
        <p:spPr/>
        <p:txBody>
          <a:bodyPr/>
          <a:lstStyle/>
          <a:p>
            <a:endParaRPr lang="en-US" dirty="0"/>
          </a:p>
        </p:txBody>
      </p:sp>
      <p:pic>
        <p:nvPicPr>
          <p:cNvPr id="4" name="Picture 3"/>
          <p:cNvPicPr>
            <a:picLocks noChangeAspect="1"/>
          </p:cNvPicPr>
          <p:nvPr/>
        </p:nvPicPr>
        <p:blipFill>
          <a:blip r:embed="rId2"/>
          <a:stretch>
            <a:fillRect/>
          </a:stretch>
        </p:blipFill>
        <p:spPr>
          <a:xfrm>
            <a:off x="7467600" y="1663610"/>
            <a:ext cx="9310168" cy="7716169"/>
          </a:xfrm>
          <a:prstGeom prst="rect">
            <a:avLst/>
          </a:prstGeom>
        </p:spPr>
      </p:pic>
      <p:pic>
        <p:nvPicPr>
          <p:cNvPr id="5" name="Picture 4"/>
          <p:cNvPicPr>
            <a:picLocks noChangeAspect="1"/>
          </p:cNvPicPr>
          <p:nvPr/>
        </p:nvPicPr>
        <p:blipFill>
          <a:blip r:embed="rId3"/>
          <a:stretch>
            <a:fillRect/>
          </a:stretch>
        </p:blipFill>
        <p:spPr>
          <a:xfrm>
            <a:off x="617938" y="1663610"/>
            <a:ext cx="6378493" cy="4473328"/>
          </a:xfrm>
          <a:prstGeom prst="rect">
            <a:avLst/>
          </a:prstGeom>
        </p:spPr>
      </p:pic>
    </p:spTree>
    <p:extLst>
      <p:ext uri="{BB962C8B-B14F-4D97-AF65-F5344CB8AC3E}">
        <p14:creationId xmlns:p14="http://schemas.microsoft.com/office/powerpoint/2010/main" val="3214265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 – step one and two</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4183"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26431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consumer in node</a:t>
            </a:r>
            <a:br>
              <a:rPr lang="en-US" dirty="0" smtClean="0"/>
            </a:br>
            <a:r>
              <a:rPr lang="en-US" dirty="0" smtClean="0"/>
              <a:t>get events pushed into application</a:t>
            </a:r>
            <a:endParaRPr lang="nl-NL" dirty="0"/>
          </a:p>
        </p:txBody>
      </p:sp>
      <p:pic>
        <p:nvPicPr>
          <p:cNvPr id="3" name="Snagit_PPT1DF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228" y="2189748"/>
            <a:ext cx="10115953" cy="7212386"/>
          </a:xfrm>
          <a:prstGeom prst="rect">
            <a:avLst/>
          </a:prstGeom>
        </p:spPr>
      </p:pic>
      <p:pic>
        <p:nvPicPr>
          <p:cNvPr id="4" name="Picture 3"/>
          <p:cNvPicPr>
            <a:picLocks noChangeAspect="1"/>
          </p:cNvPicPr>
          <p:nvPr/>
        </p:nvPicPr>
        <p:blipFill>
          <a:blip r:embed="rId3"/>
          <a:stretch>
            <a:fillRect/>
          </a:stretch>
        </p:blipFill>
        <p:spPr>
          <a:xfrm>
            <a:off x="10191005" y="2721322"/>
            <a:ext cx="6890055" cy="2155478"/>
          </a:xfrm>
          <a:prstGeom prst="rect">
            <a:avLst/>
          </a:prstGeom>
        </p:spPr>
      </p:pic>
    </p:spTree>
    <p:extLst>
      <p:ext uri="{BB962C8B-B14F-4D97-AF65-F5344CB8AC3E}">
        <p14:creationId xmlns:p14="http://schemas.microsoft.com/office/powerpoint/2010/main" val="301219117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a:t>
            </a:r>
            <a:br>
              <a:rPr lang="en-US" dirty="0" smtClean="0"/>
            </a:br>
            <a:r>
              <a:rPr lang="en-US" dirty="0" smtClean="0"/>
              <a:t>Server sent events for push back</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4183"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337506" y="7188534"/>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19" name="Left Arrow 18"/>
          <p:cNvSpPr/>
          <p:nvPr/>
        </p:nvSpPr>
        <p:spPr>
          <a:xfrm>
            <a:off x="6953275" y="6374761"/>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6217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sent event – server side</a:t>
            </a:r>
            <a:endParaRPr lang="nl-NL" dirty="0"/>
          </a:p>
        </p:txBody>
      </p:sp>
      <p:pic>
        <p:nvPicPr>
          <p:cNvPr id="3" name="Picture 2"/>
          <p:cNvPicPr>
            <a:picLocks noChangeAspect="1"/>
          </p:cNvPicPr>
          <p:nvPr/>
        </p:nvPicPr>
        <p:blipFill>
          <a:blip r:embed="rId2"/>
          <a:stretch>
            <a:fillRect/>
          </a:stretch>
        </p:blipFill>
        <p:spPr>
          <a:xfrm>
            <a:off x="977771" y="2359677"/>
            <a:ext cx="13358067" cy="3916432"/>
          </a:xfrm>
          <a:prstGeom prst="rect">
            <a:avLst/>
          </a:prstGeom>
        </p:spPr>
      </p:pic>
      <p:pic>
        <p:nvPicPr>
          <p:cNvPr id="4" name="Picture 3"/>
          <p:cNvPicPr>
            <a:picLocks noChangeAspect="1"/>
          </p:cNvPicPr>
          <p:nvPr/>
        </p:nvPicPr>
        <p:blipFill>
          <a:blip r:embed="rId3"/>
          <a:stretch>
            <a:fillRect/>
          </a:stretch>
        </p:blipFill>
        <p:spPr>
          <a:xfrm>
            <a:off x="9374051" y="5581225"/>
            <a:ext cx="7376094" cy="2973070"/>
          </a:xfrm>
          <a:prstGeom prst="rect">
            <a:avLst/>
          </a:prstGeom>
        </p:spPr>
      </p:pic>
      <p:pic>
        <p:nvPicPr>
          <p:cNvPr id="5" name="Picture 4"/>
          <p:cNvPicPr>
            <a:picLocks noChangeAspect="1"/>
          </p:cNvPicPr>
          <p:nvPr/>
        </p:nvPicPr>
        <p:blipFill>
          <a:blip r:embed="rId4"/>
          <a:stretch>
            <a:fillRect/>
          </a:stretch>
        </p:blipFill>
        <p:spPr>
          <a:xfrm>
            <a:off x="10272899" y="1925666"/>
            <a:ext cx="6643347" cy="2078298"/>
          </a:xfrm>
          <a:prstGeom prst="rect">
            <a:avLst/>
          </a:prstGeom>
        </p:spPr>
      </p:pic>
    </p:spTree>
    <p:extLst>
      <p:ext uri="{BB962C8B-B14F-4D97-AF65-F5344CB8AC3E}">
        <p14:creationId xmlns:p14="http://schemas.microsoft.com/office/powerpoint/2010/main" val="377468805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sent event – Client side</a:t>
            </a:r>
            <a:endParaRPr lang="nl-NL" dirty="0"/>
          </a:p>
        </p:txBody>
      </p:sp>
      <p:pic>
        <p:nvPicPr>
          <p:cNvPr id="6" name="Picture 5"/>
          <p:cNvPicPr>
            <a:picLocks noChangeAspect="1"/>
          </p:cNvPicPr>
          <p:nvPr/>
        </p:nvPicPr>
        <p:blipFill>
          <a:blip r:embed="rId2"/>
          <a:stretch>
            <a:fillRect/>
          </a:stretch>
        </p:blipFill>
        <p:spPr>
          <a:xfrm>
            <a:off x="977771" y="1948862"/>
            <a:ext cx="8316704" cy="3828483"/>
          </a:xfrm>
          <a:prstGeom prst="rect">
            <a:avLst/>
          </a:prstGeom>
        </p:spPr>
      </p:pic>
      <p:pic>
        <p:nvPicPr>
          <p:cNvPr id="7" name="Picture 6"/>
          <p:cNvPicPr>
            <a:picLocks noChangeAspect="1"/>
          </p:cNvPicPr>
          <p:nvPr/>
        </p:nvPicPr>
        <p:blipFill>
          <a:blip r:embed="rId3"/>
          <a:stretch>
            <a:fillRect/>
          </a:stretch>
        </p:blipFill>
        <p:spPr>
          <a:xfrm>
            <a:off x="6348444" y="3757546"/>
            <a:ext cx="10886441" cy="4638307"/>
          </a:xfrm>
          <a:prstGeom prst="rect">
            <a:avLst/>
          </a:prstGeom>
        </p:spPr>
      </p:pic>
      <p:sp>
        <p:nvSpPr>
          <p:cNvPr id="8" name="Right Arrow 7"/>
          <p:cNvSpPr/>
          <p:nvPr/>
        </p:nvSpPr>
        <p:spPr>
          <a:xfrm>
            <a:off x="4835236" y="5347855"/>
            <a:ext cx="1662546"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885273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tweet stream</a:t>
            </a:r>
            <a:endParaRPr lang="nl-NL" dirty="0"/>
          </a:p>
        </p:txBody>
      </p:sp>
      <p:pic>
        <p:nvPicPr>
          <p:cNvPr id="3" name="Picture 2"/>
          <p:cNvPicPr>
            <a:picLocks noChangeAspect="1"/>
          </p:cNvPicPr>
          <p:nvPr/>
        </p:nvPicPr>
        <p:blipFill>
          <a:blip r:embed="rId2"/>
          <a:stretch>
            <a:fillRect/>
          </a:stretch>
        </p:blipFill>
        <p:spPr>
          <a:xfrm>
            <a:off x="977771" y="2189748"/>
            <a:ext cx="14441151" cy="6645216"/>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4732851" y="4140534"/>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5" name="Left Arrow 4"/>
          <p:cNvSpPr/>
          <p:nvPr/>
        </p:nvSpPr>
        <p:spPr>
          <a:xfrm>
            <a:off x="4348620" y="3326761"/>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57813" y="4030679"/>
            <a:ext cx="1289850" cy="10495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6935" y="4076971"/>
            <a:ext cx="1820487" cy="9569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9749" y="3735247"/>
            <a:ext cx="2918300" cy="145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6390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1" y="843460"/>
            <a:ext cx="15010374" cy="1346288"/>
          </a:xfrm>
        </p:spPr>
        <p:txBody>
          <a:bodyPr/>
          <a:lstStyle/>
          <a:p>
            <a:r>
              <a:rPr lang="en-US" dirty="0" smtClean="0"/>
              <a:t>The case at hand</a:t>
            </a:r>
            <a:br>
              <a:rPr lang="en-US" dirty="0" smtClean="0"/>
            </a:br>
            <a:r>
              <a:rPr lang="en-US" dirty="0" smtClean="0"/>
              <a:t>Tweet Likes – client to server to all clients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187934" y="422246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4183"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8221842" y="7547791"/>
            <a:ext cx="1067249" cy="8676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21" name="Right Arrow 20"/>
          <p:cNvSpPr/>
          <p:nvPr/>
        </p:nvSpPr>
        <p:spPr>
          <a:xfrm>
            <a:off x="6080567" y="6739901"/>
            <a:ext cx="3000156" cy="37272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sp>
        <p:nvSpPr>
          <p:cNvPr id="29" name="Left Arrow 28"/>
          <p:cNvSpPr/>
          <p:nvPr/>
        </p:nvSpPr>
        <p:spPr>
          <a:xfrm>
            <a:off x="7254101" y="6865268"/>
            <a:ext cx="1814966" cy="1167305"/>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7299647" y="4681013"/>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Tree>
    <p:extLst>
      <p:ext uri="{BB962C8B-B14F-4D97-AF65-F5344CB8AC3E}">
        <p14:creationId xmlns:p14="http://schemas.microsoft.com/office/powerpoint/2010/main" val="162957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302" y="0"/>
            <a:ext cx="13020098" cy="94721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64106" y="843460"/>
            <a:ext cx="15036489" cy="7725192"/>
          </a:xfrm>
          <a:prstGeom prst="rect">
            <a:avLst/>
          </a:prstGeom>
          <a:noFill/>
        </p:spPr>
        <p:txBody>
          <a:bodyPr wrap="none" rtlCol="0">
            <a:spAutoFit/>
          </a:bodyPr>
          <a:lstStyle/>
          <a:p>
            <a:r>
              <a:rPr lang="en-US" sz="49600" dirty="0" smtClean="0"/>
              <a:t>&lt;F5&gt;</a:t>
            </a:r>
            <a:endParaRPr lang="nl-NL" sz="49600" dirty="0" err="1" smtClean="0"/>
          </a:p>
        </p:txBody>
      </p:sp>
    </p:spTree>
    <p:extLst>
      <p:ext uri="{BB962C8B-B14F-4D97-AF65-F5344CB8AC3E}">
        <p14:creationId xmlns:p14="http://schemas.microsoft.com/office/powerpoint/2010/main" val="302389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fltVal val="0"/>
                                          </p:val>
                                        </p:tav>
                                        <p:tav tm="100000">
                                          <p:val>
                                            <p:strVal val="#ppt_w"/>
                                          </p:val>
                                        </p:tav>
                                      </p:tavLst>
                                    </p:anim>
                                    <p:anim calcmode="lin" valueType="num">
                                      <p:cBhvr>
                                        <p:cTn id="8" dur="1250" fill="hold"/>
                                        <p:tgtEl>
                                          <p:spTgt spid="3"/>
                                        </p:tgtEl>
                                        <p:attrNameLst>
                                          <p:attrName>ppt_h</p:attrName>
                                        </p:attrNameLst>
                                      </p:cBhvr>
                                      <p:tavLst>
                                        <p:tav tm="0">
                                          <p:val>
                                            <p:fltVal val="0"/>
                                          </p:val>
                                        </p:tav>
                                        <p:tav tm="100000">
                                          <p:val>
                                            <p:strVal val="#ppt_h"/>
                                          </p:val>
                                        </p:tav>
                                      </p:tavLst>
                                    </p:anim>
                                    <p:animEffect transition="in" filter="fade">
                                      <p:cBhvr>
                                        <p:cTn id="9"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1" y="843460"/>
            <a:ext cx="15010374" cy="1346288"/>
          </a:xfrm>
        </p:spPr>
        <p:txBody>
          <a:bodyPr/>
          <a:lstStyle/>
          <a:p>
            <a:r>
              <a:rPr lang="en-US" dirty="0" smtClean="0"/>
              <a:t>The case at hand</a:t>
            </a:r>
            <a:br>
              <a:rPr lang="en-US" dirty="0" smtClean="0"/>
            </a:br>
            <a:r>
              <a:rPr lang="en-US" dirty="0" smtClean="0"/>
              <a:t>Web sockets – for bi directional push</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187934" y="422246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8221842" y="7547791"/>
            <a:ext cx="1067249" cy="8676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1" name="Rectangle 40"/>
          <p:cNvSpPr/>
          <p:nvPr/>
        </p:nvSpPr>
        <p:spPr>
          <a:xfrm>
            <a:off x="7299647" y="4681013"/>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Tree>
    <p:extLst>
      <p:ext uri="{BB962C8B-B14F-4D97-AF65-F5344CB8AC3E}">
        <p14:creationId xmlns:p14="http://schemas.microsoft.com/office/powerpoint/2010/main" val="135139280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server side</a:t>
            </a:r>
            <a:endParaRPr lang="nl-NL" dirty="0"/>
          </a:p>
        </p:txBody>
      </p:sp>
      <p:pic>
        <p:nvPicPr>
          <p:cNvPr id="4" name="Picture 3"/>
          <p:cNvPicPr>
            <a:picLocks noChangeAspect="1"/>
          </p:cNvPicPr>
          <p:nvPr/>
        </p:nvPicPr>
        <p:blipFill>
          <a:blip r:embed="rId2"/>
          <a:stretch>
            <a:fillRect/>
          </a:stretch>
        </p:blipFill>
        <p:spPr>
          <a:xfrm>
            <a:off x="977771" y="1793271"/>
            <a:ext cx="10064302" cy="7649887"/>
          </a:xfrm>
          <a:prstGeom prst="rect">
            <a:avLst/>
          </a:prstGeom>
        </p:spPr>
      </p:pic>
      <p:sp>
        <p:nvSpPr>
          <p:cNvPr id="8" name="Heptagon 7"/>
          <p:cNvSpPr/>
          <p:nvPr/>
        </p:nvSpPr>
        <p:spPr>
          <a:xfrm>
            <a:off x="583941" y="2697183"/>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Heptagon 8"/>
          <p:cNvSpPr/>
          <p:nvPr/>
        </p:nvSpPr>
        <p:spPr>
          <a:xfrm>
            <a:off x="583941" y="3076314"/>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Heptagon 9"/>
          <p:cNvSpPr/>
          <p:nvPr/>
        </p:nvSpPr>
        <p:spPr>
          <a:xfrm>
            <a:off x="583941" y="403210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Heptagon 10"/>
          <p:cNvSpPr/>
          <p:nvPr/>
        </p:nvSpPr>
        <p:spPr>
          <a:xfrm>
            <a:off x="1387505" y="524775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Heptagon 11"/>
          <p:cNvSpPr/>
          <p:nvPr/>
        </p:nvSpPr>
        <p:spPr>
          <a:xfrm>
            <a:off x="780856" y="8056679"/>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3"/>
          <p:cNvSpPr/>
          <p:nvPr/>
        </p:nvSpPr>
        <p:spPr>
          <a:xfrm>
            <a:off x="1781335" y="5514109"/>
            <a:ext cx="5118229" cy="277091"/>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7059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a:t>
            </a:r>
            <a:r>
              <a:rPr lang="en-US" dirty="0" smtClean="0"/>
              <a:t>Client </a:t>
            </a:r>
            <a:r>
              <a:rPr lang="en-US" dirty="0"/>
              <a:t>side</a:t>
            </a:r>
            <a:endParaRPr lang="nl-NL" dirty="0"/>
          </a:p>
        </p:txBody>
      </p:sp>
      <p:pic>
        <p:nvPicPr>
          <p:cNvPr id="3" name="Picture 2"/>
          <p:cNvPicPr>
            <a:picLocks noChangeAspect="1"/>
          </p:cNvPicPr>
          <p:nvPr/>
        </p:nvPicPr>
        <p:blipFill>
          <a:blip r:embed="rId2"/>
          <a:stretch>
            <a:fillRect/>
          </a:stretch>
        </p:blipFill>
        <p:spPr>
          <a:xfrm>
            <a:off x="1094510" y="1516604"/>
            <a:ext cx="8312726" cy="7882367"/>
          </a:xfrm>
          <a:prstGeom prst="rect">
            <a:avLst/>
          </a:prstGeom>
        </p:spPr>
      </p:pic>
    </p:spTree>
    <p:extLst>
      <p:ext uri="{BB962C8B-B14F-4D97-AF65-F5344CB8AC3E}">
        <p14:creationId xmlns:p14="http://schemas.microsoft.com/office/powerpoint/2010/main" val="372158893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Tweet likes broadcasting</a:t>
            </a:r>
            <a:endParaRPr lang="nl-NL" dirty="0"/>
          </a:p>
        </p:txBody>
      </p:sp>
      <p:pic>
        <p:nvPicPr>
          <p:cNvPr id="3" name="Picture 2"/>
          <p:cNvPicPr>
            <a:picLocks noChangeAspect="1"/>
          </p:cNvPicPr>
          <p:nvPr/>
        </p:nvPicPr>
        <p:blipFill>
          <a:blip r:embed="rId2"/>
          <a:stretch>
            <a:fillRect/>
          </a:stretch>
        </p:blipFill>
        <p:spPr>
          <a:xfrm>
            <a:off x="977771" y="1996190"/>
            <a:ext cx="15803950" cy="6482792"/>
          </a:xfrm>
          <a:prstGeom prst="rect">
            <a:avLst/>
          </a:prstGeom>
        </p:spPr>
      </p:pic>
      <p:pic>
        <p:nvPicPr>
          <p:cNvPr id="4" name="Picture 3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0807" y="3514427"/>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p:cNvSpPr/>
          <p:nvPr/>
        </p:nvSpPr>
        <p:spPr>
          <a:xfrm>
            <a:off x="10945091" y="3596856"/>
            <a:ext cx="2850663" cy="145472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WebSockets</a:t>
            </a:r>
            <a:endParaRPr lang="nl-NL"/>
          </a:p>
        </p:txBody>
      </p:sp>
      <p:sp>
        <p:nvSpPr>
          <p:cNvPr id="7" name="Right Arrow 6"/>
          <p:cNvSpPr/>
          <p:nvPr/>
        </p:nvSpPr>
        <p:spPr>
          <a:xfrm>
            <a:off x="1593272" y="6151418"/>
            <a:ext cx="2175163" cy="7897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t>WebSockets</a:t>
            </a:r>
            <a:endParaRPr lang="nl-NL" sz="1600"/>
          </a:p>
        </p:txBody>
      </p:sp>
    </p:spTree>
    <p:extLst>
      <p:ext uri="{BB962C8B-B14F-4D97-AF65-F5344CB8AC3E}">
        <p14:creationId xmlns:p14="http://schemas.microsoft.com/office/powerpoint/2010/main" val="38172833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1" y="843460"/>
            <a:ext cx="15010374" cy="1346288"/>
          </a:xfrm>
        </p:spPr>
        <p:txBody>
          <a:bodyPr/>
          <a:lstStyle/>
          <a:p>
            <a:r>
              <a:rPr lang="en-US" dirty="0" smtClean="0"/>
              <a:t>The case at hand</a:t>
            </a:r>
            <a:br>
              <a:rPr lang="en-US" dirty="0" smtClean="0"/>
            </a:br>
            <a:r>
              <a:rPr lang="en-US" dirty="0" smtClean="0"/>
              <a:t>Streaming analysis of tweet events </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704307" y="3902016"/>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8221842" y="7547791"/>
            <a:ext cx="1067249" cy="8676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6290539" y="4264449"/>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7149523" y="4601150"/>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Tree>
    <p:extLst>
      <p:ext uri="{BB962C8B-B14F-4D97-AF65-F5344CB8AC3E}">
        <p14:creationId xmlns:p14="http://schemas.microsoft.com/office/powerpoint/2010/main" val="1005655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0" y="843460"/>
            <a:ext cx="16362493" cy="1346288"/>
          </a:xfrm>
        </p:spPr>
        <p:txBody>
          <a:bodyPr/>
          <a:lstStyle/>
          <a:p>
            <a:r>
              <a:rPr lang="en-US" dirty="0" smtClean="0"/>
              <a:t>The case at hand - Streaming analysis of Tweets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704307" y="3902016"/>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5614542"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6290539" y="4264449"/>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7149523" y="4601150"/>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
        <p:nvSpPr>
          <p:cNvPr id="41" name="Rounded Rectangle 40"/>
          <p:cNvSpPr/>
          <p:nvPr/>
        </p:nvSpPr>
        <p:spPr>
          <a:xfrm>
            <a:off x="12798024" y="3901829"/>
            <a:ext cx="2327774"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tweetAnalytics</a:t>
            </a:r>
            <a:r>
              <a:rPr lang="nl-NL" dirty="0" smtClean="0"/>
              <a:t/>
            </a:r>
            <a:br>
              <a:rPr lang="nl-NL" dirty="0" smtClean="0"/>
            </a:br>
            <a:r>
              <a:rPr lang="nl-NL" dirty="0" smtClean="0"/>
              <a:t>Topic</a:t>
            </a:r>
            <a:endParaRPr lang="nl-NL" dirty="0"/>
          </a:p>
        </p:txBody>
      </p:sp>
      <p:sp>
        <p:nvSpPr>
          <p:cNvPr id="42" name="Lightning Bolt 41"/>
          <p:cNvSpPr/>
          <p:nvPr/>
        </p:nvSpPr>
        <p:spPr>
          <a:xfrm>
            <a:off x="11960625" y="615628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3651568" y="5486017"/>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Streaming Tweets </a:t>
            </a:r>
            <a:r>
              <a:rPr lang="en-US" sz="1600" dirty="0" smtClean="0"/>
              <a:t>Aggregation</a:t>
            </a:r>
            <a:endParaRPr lang="en-US" sz="1600" dirty="0"/>
          </a:p>
        </p:txBody>
      </p:sp>
      <p:sp>
        <p:nvSpPr>
          <p:cNvPr id="44" name="TextBox 43"/>
          <p:cNvSpPr txBox="1"/>
          <p:nvPr/>
        </p:nvSpPr>
        <p:spPr>
          <a:xfrm>
            <a:off x="14894937" y="5489748"/>
            <a:ext cx="391454" cy="523220"/>
          </a:xfrm>
          <a:prstGeom prst="rect">
            <a:avLst/>
          </a:prstGeom>
          <a:noFill/>
        </p:spPr>
        <p:txBody>
          <a:bodyPr wrap="none" rtlCol="0">
            <a:spAutoFit/>
          </a:bodyPr>
          <a:lstStyle/>
          <a:p>
            <a:r>
              <a:rPr lang="nl-NL" sz="2800" dirty="0" smtClean="0"/>
              <a:t>µ</a:t>
            </a:r>
          </a:p>
        </p:txBody>
      </p:sp>
      <p:sp>
        <p:nvSpPr>
          <p:cNvPr id="45" name="Lightning Bolt 44"/>
          <p:cNvSpPr/>
          <p:nvPr/>
        </p:nvSpPr>
        <p:spPr>
          <a:xfrm>
            <a:off x="13477972" y="563074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a:off x="15264851" y="624573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p:cNvSpPr/>
          <p:nvPr/>
        </p:nvSpPr>
        <p:spPr>
          <a:xfrm>
            <a:off x="15125798" y="4398872"/>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37173" y="6283448"/>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28"/>
          <p:cNvSpPr/>
          <p:nvPr/>
        </p:nvSpPr>
        <p:spPr>
          <a:xfrm>
            <a:off x="12150436" y="4765964"/>
            <a:ext cx="1440873" cy="1219200"/>
          </a:xfrm>
          <a:custGeom>
            <a:avLst/>
            <a:gdLst>
              <a:gd name="connsiteX0" fmla="*/ 0 w 1440873"/>
              <a:gd name="connsiteY0" fmla="*/ 0 h 1219200"/>
              <a:gd name="connsiteX1" fmla="*/ 581891 w 1440873"/>
              <a:gd name="connsiteY1" fmla="*/ 1011381 h 1219200"/>
              <a:gd name="connsiteX2" fmla="*/ 1440873 w 1440873"/>
              <a:gd name="connsiteY2" fmla="*/ 1219200 h 1219200"/>
            </a:gdLst>
            <a:ahLst/>
            <a:cxnLst>
              <a:cxn ang="0">
                <a:pos x="connsiteX0" y="connsiteY0"/>
              </a:cxn>
              <a:cxn ang="0">
                <a:pos x="connsiteX1" y="connsiteY1"/>
              </a:cxn>
              <a:cxn ang="0">
                <a:pos x="connsiteX2" y="connsiteY2"/>
              </a:cxn>
            </a:cxnLst>
            <a:rect l="l" t="t" r="r" b="b"/>
            <a:pathLst>
              <a:path w="1440873" h="1219200">
                <a:moveTo>
                  <a:pt x="0" y="0"/>
                </a:moveTo>
                <a:cubicBezTo>
                  <a:pt x="170873" y="404090"/>
                  <a:pt x="341746" y="808181"/>
                  <a:pt x="581891" y="1011381"/>
                </a:cubicBezTo>
                <a:cubicBezTo>
                  <a:pt x="822036" y="1214581"/>
                  <a:pt x="1131454" y="1216890"/>
                  <a:pt x="1440873" y="121920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Freeform 48"/>
          <p:cNvSpPr/>
          <p:nvPr/>
        </p:nvSpPr>
        <p:spPr>
          <a:xfrm>
            <a:off x="14865927" y="4696691"/>
            <a:ext cx="1387420" cy="1607127"/>
          </a:xfrm>
          <a:custGeom>
            <a:avLst/>
            <a:gdLst>
              <a:gd name="connsiteX0" fmla="*/ 623455 w 1387420"/>
              <a:gd name="connsiteY0" fmla="*/ 1607127 h 1607127"/>
              <a:gd name="connsiteX1" fmla="*/ 1371600 w 1387420"/>
              <a:gd name="connsiteY1" fmla="*/ 858982 h 1607127"/>
              <a:gd name="connsiteX2" fmla="*/ 0 w 1387420"/>
              <a:gd name="connsiteY2" fmla="*/ 0 h 1607127"/>
            </a:gdLst>
            <a:ahLst/>
            <a:cxnLst>
              <a:cxn ang="0">
                <a:pos x="connsiteX0" y="connsiteY0"/>
              </a:cxn>
              <a:cxn ang="0">
                <a:pos x="connsiteX1" y="connsiteY1"/>
              </a:cxn>
              <a:cxn ang="0">
                <a:pos x="connsiteX2" y="connsiteY2"/>
              </a:cxn>
            </a:cxnLst>
            <a:rect l="l" t="t" r="r" b="b"/>
            <a:pathLst>
              <a:path w="1387420" h="1607127">
                <a:moveTo>
                  <a:pt x="623455" y="1607127"/>
                </a:moveTo>
                <a:cubicBezTo>
                  <a:pt x="1049482" y="1366981"/>
                  <a:pt x="1475509" y="1126836"/>
                  <a:pt x="1371600" y="858982"/>
                </a:cubicBezTo>
                <a:cubicBezTo>
                  <a:pt x="1267691" y="591128"/>
                  <a:pt x="633845" y="295564"/>
                  <a:pt x="0"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eft Arrow 18"/>
          <p:cNvSpPr/>
          <p:nvPr/>
        </p:nvSpPr>
        <p:spPr>
          <a:xfrm>
            <a:off x="7873972" y="7547791"/>
            <a:ext cx="1415120" cy="12956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50" name="Freeform 49"/>
          <p:cNvSpPr/>
          <p:nvPr/>
        </p:nvSpPr>
        <p:spPr>
          <a:xfrm>
            <a:off x="11901055" y="4807527"/>
            <a:ext cx="1288472" cy="1814946"/>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2" name="Straight Arrow Connector 51"/>
          <p:cNvCxnSpPr>
            <a:stCxn id="50" idx="2"/>
            <a:endCxn id="19" idx="3"/>
          </p:cNvCxnSpPr>
          <p:nvPr/>
        </p:nvCxnSpPr>
        <p:spPr>
          <a:xfrm flipH="1">
            <a:off x="9289092" y="6622473"/>
            <a:ext cx="2611963" cy="157316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91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P spid="45" grpId="0" animBg="1"/>
      <p:bldP spid="46" grpId="0" animBg="1"/>
      <p:bldP spid="47" grpId="0" animBg="1"/>
      <p:bldP spid="29" grpId="0" animBg="1"/>
      <p:bldP spid="49" grpId="0" animBg="1"/>
      <p:bldP spid="5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Kafka</a:t>
            </a:r>
            <a:r>
              <a:rPr lang="nl-NL" dirty="0" smtClean="0"/>
              <a:t> streams</a:t>
            </a:r>
            <a:endParaRPr lang="en-US" dirty="0"/>
          </a:p>
        </p:txBody>
      </p:sp>
      <p:sp>
        <p:nvSpPr>
          <p:cNvPr id="3" name="Text Placeholder 2"/>
          <p:cNvSpPr>
            <a:spLocks noGrp="1"/>
          </p:cNvSpPr>
          <p:nvPr>
            <p:ph type="body" sz="quarter" idx="10"/>
          </p:nvPr>
        </p:nvSpPr>
        <p:spPr>
          <a:xfrm>
            <a:off x="1902169" y="2146300"/>
            <a:ext cx="11958638" cy="6985000"/>
          </a:xfrm>
        </p:spPr>
        <p:txBody>
          <a:bodyPr>
            <a:normAutofit lnSpcReduction="10000"/>
          </a:bodyPr>
          <a:lstStyle/>
          <a:p>
            <a:r>
              <a:rPr lang="nl-NL" dirty="0" smtClean="0"/>
              <a:t>Real Time Event [Stream] Processing </a:t>
            </a:r>
            <a:r>
              <a:rPr lang="nl-NL" dirty="0" err="1" smtClean="0"/>
              <a:t>integrated</a:t>
            </a:r>
            <a:r>
              <a:rPr lang="nl-NL" dirty="0" smtClean="0"/>
              <a:t> </a:t>
            </a:r>
            <a:r>
              <a:rPr lang="nl-NL" dirty="0" err="1" smtClean="0"/>
              <a:t>into</a:t>
            </a:r>
            <a:r>
              <a:rPr lang="nl-NL" dirty="0" smtClean="0"/>
              <a:t> </a:t>
            </a:r>
            <a:r>
              <a:rPr lang="nl-NL" dirty="0" err="1" smtClean="0"/>
              <a:t>Kafka</a:t>
            </a:r>
            <a:endParaRPr lang="nl-NL" dirty="0" smtClean="0"/>
          </a:p>
          <a:p>
            <a:pPr lvl="1"/>
            <a:r>
              <a:rPr lang="nl-NL" dirty="0" err="1" smtClean="0"/>
              <a:t>Aggregations</a:t>
            </a:r>
            <a:r>
              <a:rPr lang="nl-NL" dirty="0" smtClean="0"/>
              <a:t> &amp; Top-N</a:t>
            </a:r>
          </a:p>
          <a:p>
            <a:pPr lvl="1"/>
            <a:r>
              <a:rPr lang="nl-NL" dirty="0" smtClean="0"/>
              <a:t>Time Windows</a:t>
            </a:r>
          </a:p>
          <a:p>
            <a:pPr lvl="1"/>
            <a:r>
              <a:rPr lang="nl-NL" dirty="0" err="1" smtClean="0"/>
              <a:t>Continuous</a:t>
            </a:r>
            <a:r>
              <a:rPr lang="nl-NL" dirty="0" smtClean="0"/>
              <a:t> </a:t>
            </a:r>
            <a:r>
              <a:rPr lang="nl-NL" dirty="0" err="1" smtClean="0"/>
              <a:t>Queries</a:t>
            </a:r>
            <a:r>
              <a:rPr lang="nl-NL" dirty="0" smtClean="0"/>
              <a:t> </a:t>
            </a:r>
          </a:p>
          <a:p>
            <a:pPr lvl="1"/>
            <a:r>
              <a:rPr lang="nl-NL" dirty="0" err="1" smtClean="0"/>
              <a:t>Latest</a:t>
            </a:r>
            <a:r>
              <a:rPr lang="nl-NL" dirty="0" smtClean="0"/>
              <a:t> State (event </a:t>
            </a:r>
            <a:r>
              <a:rPr lang="nl-NL" dirty="0" err="1" smtClean="0"/>
              <a:t>sourcing</a:t>
            </a:r>
            <a:r>
              <a:rPr lang="nl-NL" smtClean="0"/>
              <a:t>)</a:t>
            </a:r>
            <a:endParaRPr lang="nl-NL" dirty="0" smtClean="0"/>
          </a:p>
          <a:p>
            <a:r>
              <a:rPr lang="nl-NL" dirty="0" smtClean="0"/>
              <a:t>Turn Stream (of changes) </a:t>
            </a:r>
            <a:r>
              <a:rPr lang="nl-NL" dirty="0" err="1" smtClean="0"/>
              <a:t>into</a:t>
            </a:r>
            <a:r>
              <a:rPr lang="nl-NL" dirty="0" smtClean="0"/>
              <a:t> </a:t>
            </a:r>
            <a:r>
              <a:rPr lang="nl-NL" dirty="0" err="1" smtClean="0"/>
              <a:t>Table</a:t>
            </a:r>
            <a:r>
              <a:rPr lang="nl-NL" dirty="0" smtClean="0"/>
              <a:t/>
            </a:r>
            <a:br>
              <a:rPr lang="nl-NL" dirty="0" smtClean="0"/>
            </a:br>
            <a:r>
              <a:rPr lang="nl-NL" dirty="0" smtClean="0"/>
              <a:t>(of most recent or </a:t>
            </a:r>
            <a:r>
              <a:rPr lang="nl-NL" dirty="0" err="1" smtClean="0"/>
              <a:t>current</a:t>
            </a:r>
            <a:r>
              <a:rPr lang="nl-NL" dirty="0" smtClean="0"/>
              <a:t> state)</a:t>
            </a:r>
          </a:p>
          <a:p>
            <a:pPr lvl="1"/>
            <a:r>
              <a:rPr lang="nl-NL" dirty="0" smtClean="0"/>
              <a:t>Part of </a:t>
            </a:r>
            <a:r>
              <a:rPr lang="nl-NL" dirty="0" err="1" smtClean="0"/>
              <a:t>the</a:t>
            </a:r>
            <a:r>
              <a:rPr lang="nl-NL" dirty="0" smtClean="0"/>
              <a:t> state </a:t>
            </a:r>
            <a:r>
              <a:rPr lang="nl-NL" dirty="0" err="1" smtClean="0"/>
              <a:t>can</a:t>
            </a:r>
            <a:r>
              <a:rPr lang="nl-NL" dirty="0" smtClean="0"/>
              <a:t> </a:t>
            </a:r>
            <a:r>
              <a:rPr lang="nl-NL" dirty="0" err="1" smtClean="0"/>
              <a:t>be</a:t>
            </a:r>
            <a:r>
              <a:rPr lang="nl-NL" dirty="0" smtClean="0"/>
              <a:t> </a:t>
            </a:r>
            <a:r>
              <a:rPr lang="nl-NL" dirty="0" err="1" smtClean="0"/>
              <a:t>quite</a:t>
            </a:r>
            <a:r>
              <a:rPr lang="nl-NL" dirty="0" smtClean="0"/>
              <a:t> </a:t>
            </a:r>
            <a:r>
              <a:rPr lang="nl-NL" dirty="0" err="1" smtClean="0"/>
              <a:t>old</a:t>
            </a:r>
            <a:endParaRPr lang="nl-NL" dirty="0" smtClean="0"/>
          </a:p>
          <a:p>
            <a:r>
              <a:rPr lang="nl-NL" dirty="0" smtClean="0"/>
              <a:t>A </a:t>
            </a:r>
            <a:r>
              <a:rPr lang="nl-NL" dirty="0" err="1" smtClean="0"/>
              <a:t>Kafka</a:t>
            </a:r>
            <a:r>
              <a:rPr lang="nl-NL" dirty="0" smtClean="0"/>
              <a:t> Streams </a:t>
            </a:r>
            <a:r>
              <a:rPr lang="nl-NL" dirty="0" err="1" smtClean="0"/>
              <a:t>client</a:t>
            </a:r>
            <a:r>
              <a:rPr lang="nl-NL" dirty="0" smtClean="0"/>
              <a:t> </a:t>
            </a:r>
            <a:r>
              <a:rPr lang="nl-NL" dirty="0" err="1" smtClean="0"/>
              <a:t>will</a:t>
            </a:r>
            <a:r>
              <a:rPr lang="nl-NL" dirty="0" smtClean="0"/>
              <a:t> have state</a:t>
            </a:r>
            <a:br>
              <a:rPr lang="nl-NL" dirty="0" smtClean="0"/>
            </a:br>
            <a:r>
              <a:rPr lang="nl-NL" dirty="0" smtClean="0"/>
              <a:t>in memory</a:t>
            </a:r>
          </a:p>
          <a:p>
            <a:pPr lvl="1"/>
            <a:r>
              <a:rPr lang="nl-NL" dirty="0" smtClean="0"/>
              <a:t>Always </a:t>
            </a:r>
            <a:r>
              <a:rPr lang="nl-NL" dirty="0" err="1" smtClean="0"/>
              <a:t>to</a:t>
            </a:r>
            <a:r>
              <a:rPr lang="nl-NL" dirty="0" smtClean="0"/>
              <a:t> </a:t>
            </a:r>
            <a:r>
              <a:rPr lang="nl-NL" dirty="0" err="1" smtClean="0"/>
              <a:t>be</a:t>
            </a:r>
            <a:r>
              <a:rPr lang="nl-NL" dirty="0" smtClean="0"/>
              <a:t> </a:t>
            </a:r>
            <a:r>
              <a:rPr lang="nl-NL" dirty="0" err="1" smtClean="0"/>
              <a:t>recreated</a:t>
            </a:r>
            <a:r>
              <a:rPr lang="nl-NL" dirty="0" smtClean="0"/>
              <a:t> </a:t>
            </a:r>
            <a:r>
              <a:rPr lang="nl-NL" dirty="0" err="1" smtClean="0"/>
              <a:t>from</a:t>
            </a:r>
            <a:r>
              <a:rPr lang="nl-NL" dirty="0" smtClean="0"/>
              <a:t> topic </a:t>
            </a:r>
            <a:r>
              <a:rPr lang="nl-NL" dirty="0" err="1" smtClean="0"/>
              <a:t>partition</a:t>
            </a:r>
            <a:r>
              <a:rPr lang="nl-NL" dirty="0" smtClean="0"/>
              <a:t/>
            </a:r>
            <a:br>
              <a:rPr lang="nl-NL" dirty="0" smtClean="0"/>
            </a:br>
            <a:r>
              <a:rPr lang="nl-NL" dirty="0" smtClean="0"/>
              <a:t>log files</a:t>
            </a:r>
          </a:p>
          <a:p>
            <a:r>
              <a:rPr lang="nl-NL" dirty="0" err="1" smtClean="0"/>
              <a:t>Note</a:t>
            </a:r>
            <a:r>
              <a:rPr lang="nl-NL" dirty="0" smtClean="0"/>
              <a:t>: </a:t>
            </a:r>
            <a:r>
              <a:rPr lang="nl-NL" dirty="0" err="1" smtClean="0"/>
              <a:t>Kafka</a:t>
            </a:r>
            <a:r>
              <a:rPr lang="nl-NL" dirty="0" smtClean="0"/>
              <a:t> Streams is </a:t>
            </a:r>
            <a:r>
              <a:rPr lang="nl-NL" dirty="0" err="1" smtClean="0"/>
              <a:t>relatively</a:t>
            </a:r>
            <a:r>
              <a:rPr lang="nl-NL" dirty="0" smtClean="0"/>
              <a:t> new</a:t>
            </a:r>
          </a:p>
          <a:p>
            <a:pPr lvl="1"/>
            <a:r>
              <a:rPr lang="nl-NL" dirty="0" err="1" smtClean="0"/>
              <a:t>Only</a:t>
            </a:r>
            <a:r>
              <a:rPr lang="nl-NL" dirty="0" smtClean="0"/>
              <a:t> support for Java </a:t>
            </a:r>
            <a:r>
              <a:rPr lang="nl-NL" dirty="0" err="1" smtClean="0"/>
              <a:t>clients</a:t>
            </a:r>
            <a:endParaRPr lang="en-US" dirty="0"/>
          </a:p>
        </p:txBody>
      </p:sp>
      <p:pic>
        <p:nvPicPr>
          <p:cNvPr id="4098" name="Picture 2" descr="Image result for kafka conn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691062"/>
            <a:ext cx="7305675"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85745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a:stCxn id="12" idx="4"/>
            <a:endCxn id="24" idx="4"/>
          </p:cNvCxnSpPr>
          <p:nvPr/>
        </p:nvCxnSpPr>
        <p:spPr>
          <a:xfrm>
            <a:off x="5086350" y="3087239"/>
            <a:ext cx="0" cy="422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nl-NL" dirty="0" err="1" smtClean="0"/>
              <a:t>Kafka</a:t>
            </a:r>
            <a:r>
              <a:rPr lang="nl-NL" dirty="0" smtClean="0"/>
              <a:t> streams</a:t>
            </a:r>
            <a:endParaRPr lang="en-US" dirty="0"/>
          </a:p>
        </p:txBody>
      </p:sp>
      <p:sp>
        <p:nvSpPr>
          <p:cNvPr id="4" name="TextBox 3"/>
          <p:cNvSpPr txBox="1"/>
          <p:nvPr/>
        </p:nvSpPr>
        <p:spPr>
          <a:xfrm>
            <a:off x="1466942" y="2279797"/>
            <a:ext cx="938077" cy="461665"/>
          </a:xfrm>
          <a:prstGeom prst="rect">
            <a:avLst/>
          </a:prstGeom>
          <a:noFill/>
        </p:spPr>
        <p:txBody>
          <a:bodyPr wrap="none" rtlCol="0">
            <a:spAutoFit/>
          </a:bodyPr>
          <a:lstStyle/>
          <a:p>
            <a:r>
              <a:rPr lang="nl-NL" dirty="0" smtClean="0"/>
              <a:t>Topic</a:t>
            </a:r>
            <a:endParaRPr lang="en-US" dirty="0" err="1" smtClean="0"/>
          </a:p>
        </p:txBody>
      </p:sp>
      <p:sp>
        <p:nvSpPr>
          <p:cNvPr id="5" name="Rectangle 4"/>
          <p:cNvSpPr/>
          <p:nvPr/>
        </p:nvSpPr>
        <p:spPr>
          <a:xfrm>
            <a:off x="1199385" y="2677516"/>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Rectangle 5"/>
          <p:cNvSpPr/>
          <p:nvPr/>
        </p:nvSpPr>
        <p:spPr>
          <a:xfrm>
            <a:off x="2417719"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Rectangle 6"/>
          <p:cNvSpPr/>
          <p:nvPr/>
        </p:nvSpPr>
        <p:spPr>
          <a:xfrm>
            <a:off x="2061257" y="2741462"/>
            <a:ext cx="305662" cy="2818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1704795" y="2741462"/>
            <a:ext cx="305662" cy="2818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p:cNvSpPr/>
          <p:nvPr/>
        </p:nvSpPr>
        <p:spPr>
          <a:xfrm>
            <a:off x="1348333"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1" name="Straight Arrow Connector 10"/>
          <p:cNvCxnSpPr>
            <a:stCxn id="5" idx="3"/>
          </p:cNvCxnSpPr>
          <p:nvPr/>
        </p:nvCxnSpPr>
        <p:spPr>
          <a:xfrm>
            <a:off x="2790876" y="2903933"/>
            <a:ext cx="13493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222750" y="2741462"/>
            <a:ext cx="17272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Filter</a:t>
            </a:r>
            <a:endParaRPr lang="en-US" dirty="0"/>
          </a:p>
        </p:txBody>
      </p:sp>
      <p:sp>
        <p:nvSpPr>
          <p:cNvPr id="13" name="Oval 12"/>
          <p:cNvSpPr/>
          <p:nvPr/>
        </p:nvSpPr>
        <p:spPr>
          <a:xfrm>
            <a:off x="4038600" y="38717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Aggregate</a:t>
            </a:r>
            <a:endParaRPr lang="en-US" sz="1800" dirty="0"/>
          </a:p>
        </p:txBody>
      </p:sp>
      <p:sp>
        <p:nvSpPr>
          <p:cNvPr id="14" name="Oval 13"/>
          <p:cNvSpPr/>
          <p:nvPr/>
        </p:nvSpPr>
        <p:spPr>
          <a:xfrm>
            <a:off x="4038600" y="48877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Join</a:t>
            </a:r>
            <a:endParaRPr lang="en-US" sz="1800" dirty="0"/>
          </a:p>
        </p:txBody>
      </p:sp>
      <p:sp>
        <p:nvSpPr>
          <p:cNvPr id="15" name="TextBox 14"/>
          <p:cNvSpPr txBox="1"/>
          <p:nvPr/>
        </p:nvSpPr>
        <p:spPr>
          <a:xfrm>
            <a:off x="8312242" y="4436514"/>
            <a:ext cx="938077" cy="461665"/>
          </a:xfrm>
          <a:prstGeom prst="rect">
            <a:avLst/>
          </a:prstGeom>
          <a:noFill/>
        </p:spPr>
        <p:txBody>
          <a:bodyPr wrap="none" rtlCol="0">
            <a:spAutoFit/>
          </a:bodyPr>
          <a:lstStyle/>
          <a:p>
            <a:r>
              <a:rPr lang="nl-NL" dirty="0" smtClean="0"/>
              <a:t>Topic</a:t>
            </a:r>
            <a:endParaRPr lang="en-US" dirty="0" err="1" smtClean="0"/>
          </a:p>
        </p:txBody>
      </p:sp>
      <p:sp>
        <p:nvSpPr>
          <p:cNvPr id="16" name="Rectangle 15"/>
          <p:cNvSpPr/>
          <p:nvPr/>
        </p:nvSpPr>
        <p:spPr>
          <a:xfrm>
            <a:off x="8044685" y="4834233"/>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Rectangle 16"/>
          <p:cNvSpPr/>
          <p:nvPr/>
        </p:nvSpPr>
        <p:spPr>
          <a:xfrm>
            <a:off x="9263019"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8" name="Rectangle 17"/>
          <p:cNvSpPr/>
          <p:nvPr/>
        </p:nvSpPr>
        <p:spPr>
          <a:xfrm>
            <a:off x="8906557"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9" name="Rectangle 18"/>
          <p:cNvSpPr/>
          <p:nvPr/>
        </p:nvSpPr>
        <p:spPr>
          <a:xfrm>
            <a:off x="8550095"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Rectangle 19"/>
          <p:cNvSpPr/>
          <p:nvPr/>
        </p:nvSpPr>
        <p:spPr>
          <a:xfrm>
            <a:off x="8193633"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22" name="Straight Arrow Connector 21"/>
          <p:cNvCxnSpPr>
            <a:stCxn id="16" idx="1"/>
            <a:endCxn id="14" idx="6"/>
          </p:cNvCxnSpPr>
          <p:nvPr/>
        </p:nvCxnSpPr>
        <p:spPr>
          <a:xfrm flipH="1">
            <a:off x="6134100" y="5060650"/>
            <a:ext cx="191058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038600" y="58529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smtClean="0"/>
              <a:t>Map (</a:t>
            </a:r>
            <a:r>
              <a:rPr lang="nl-NL" sz="1800" dirty="0" err="1" smtClean="0"/>
              <a:t>Xform</a:t>
            </a:r>
            <a:r>
              <a:rPr lang="nl-NL" sz="1800" dirty="0" smtClean="0"/>
              <a:t>)</a:t>
            </a:r>
            <a:endParaRPr lang="en-US" sz="1800" dirty="0"/>
          </a:p>
        </p:txBody>
      </p:sp>
      <p:sp>
        <p:nvSpPr>
          <p:cNvPr id="24" name="Oval 23"/>
          <p:cNvSpPr/>
          <p:nvPr/>
        </p:nvSpPr>
        <p:spPr>
          <a:xfrm>
            <a:off x="4038600" y="69705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Publish</a:t>
            </a:r>
            <a:endParaRPr lang="en-US" sz="1800" dirty="0"/>
          </a:p>
        </p:txBody>
      </p:sp>
      <p:sp>
        <p:nvSpPr>
          <p:cNvPr id="29" name="TextBox 28"/>
          <p:cNvSpPr txBox="1"/>
          <p:nvPr/>
        </p:nvSpPr>
        <p:spPr>
          <a:xfrm>
            <a:off x="8327568" y="6519314"/>
            <a:ext cx="938077" cy="461665"/>
          </a:xfrm>
          <a:prstGeom prst="rect">
            <a:avLst/>
          </a:prstGeom>
          <a:noFill/>
        </p:spPr>
        <p:txBody>
          <a:bodyPr wrap="none" rtlCol="0">
            <a:spAutoFit/>
          </a:bodyPr>
          <a:lstStyle/>
          <a:p>
            <a:r>
              <a:rPr lang="nl-NL" dirty="0" smtClean="0"/>
              <a:t>Topic</a:t>
            </a:r>
            <a:endParaRPr lang="en-US" dirty="0" err="1" smtClean="0"/>
          </a:p>
        </p:txBody>
      </p:sp>
      <p:sp>
        <p:nvSpPr>
          <p:cNvPr id="30" name="Rectangle 29"/>
          <p:cNvSpPr/>
          <p:nvPr/>
        </p:nvSpPr>
        <p:spPr>
          <a:xfrm>
            <a:off x="8060011" y="6917033"/>
            <a:ext cx="3509689"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1" name="Rectangle 30"/>
          <p:cNvSpPr/>
          <p:nvPr/>
        </p:nvSpPr>
        <p:spPr>
          <a:xfrm>
            <a:off x="9331295"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 name="Rectangle 31"/>
          <p:cNvSpPr/>
          <p:nvPr/>
        </p:nvSpPr>
        <p:spPr>
          <a:xfrm>
            <a:off x="8957183"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3" name="Rectangle 32"/>
          <p:cNvSpPr/>
          <p:nvPr/>
        </p:nvSpPr>
        <p:spPr>
          <a:xfrm>
            <a:off x="8583071"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8208959"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5" name="Rectangle 34"/>
          <p:cNvSpPr/>
          <p:nvPr/>
        </p:nvSpPr>
        <p:spPr>
          <a:xfrm>
            <a:off x="10079519"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6" name="Rectangle 35"/>
          <p:cNvSpPr/>
          <p:nvPr/>
        </p:nvSpPr>
        <p:spPr>
          <a:xfrm>
            <a:off x="9705407"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7" name="Rectangle 36"/>
          <p:cNvSpPr/>
          <p:nvPr/>
        </p:nvSpPr>
        <p:spPr>
          <a:xfrm>
            <a:off x="10827745"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8" name="Rectangle 37"/>
          <p:cNvSpPr/>
          <p:nvPr/>
        </p:nvSpPr>
        <p:spPr>
          <a:xfrm>
            <a:off x="10453631"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40" name="Straight Arrow Connector 39"/>
          <p:cNvCxnSpPr>
            <a:stCxn id="24" idx="6"/>
          </p:cNvCxnSpPr>
          <p:nvPr/>
        </p:nvCxnSpPr>
        <p:spPr>
          <a:xfrm flipV="1">
            <a:off x="6134100" y="7121894"/>
            <a:ext cx="2059533" cy="215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21258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a:stCxn id="12" idx="4"/>
            <a:endCxn id="24" idx="4"/>
          </p:cNvCxnSpPr>
          <p:nvPr/>
        </p:nvCxnSpPr>
        <p:spPr>
          <a:xfrm>
            <a:off x="5086350" y="3087239"/>
            <a:ext cx="0" cy="46089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nl-NL" dirty="0" err="1" smtClean="0"/>
              <a:t>Example</a:t>
            </a:r>
            <a:r>
              <a:rPr lang="nl-NL" dirty="0" smtClean="0"/>
              <a:t> of </a:t>
            </a:r>
            <a:r>
              <a:rPr lang="nl-NL" dirty="0" err="1" smtClean="0"/>
              <a:t>Kafka</a:t>
            </a:r>
            <a:r>
              <a:rPr lang="nl-NL" dirty="0" smtClean="0"/>
              <a:t> streams</a:t>
            </a:r>
            <a:endParaRPr lang="en-US" dirty="0"/>
          </a:p>
        </p:txBody>
      </p:sp>
      <p:sp>
        <p:nvSpPr>
          <p:cNvPr id="4" name="TextBox 3"/>
          <p:cNvSpPr txBox="1"/>
          <p:nvPr/>
        </p:nvSpPr>
        <p:spPr>
          <a:xfrm>
            <a:off x="1466942" y="2279797"/>
            <a:ext cx="938077" cy="461665"/>
          </a:xfrm>
          <a:prstGeom prst="rect">
            <a:avLst/>
          </a:prstGeom>
          <a:noFill/>
        </p:spPr>
        <p:txBody>
          <a:bodyPr wrap="none" rtlCol="0">
            <a:spAutoFit/>
          </a:bodyPr>
          <a:lstStyle/>
          <a:p>
            <a:r>
              <a:rPr lang="nl-NL" dirty="0" smtClean="0"/>
              <a:t>Topic</a:t>
            </a:r>
            <a:endParaRPr lang="en-US" dirty="0" err="1" smtClean="0"/>
          </a:p>
        </p:txBody>
      </p:sp>
      <p:sp>
        <p:nvSpPr>
          <p:cNvPr id="5" name="Rectangle 4"/>
          <p:cNvSpPr/>
          <p:nvPr/>
        </p:nvSpPr>
        <p:spPr>
          <a:xfrm>
            <a:off x="1199385" y="2677516"/>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Rectangle 5"/>
          <p:cNvSpPr/>
          <p:nvPr/>
        </p:nvSpPr>
        <p:spPr>
          <a:xfrm>
            <a:off x="2417719"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Rectangle 6"/>
          <p:cNvSpPr/>
          <p:nvPr/>
        </p:nvSpPr>
        <p:spPr>
          <a:xfrm>
            <a:off x="2061257"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ectangle 7"/>
          <p:cNvSpPr/>
          <p:nvPr/>
        </p:nvSpPr>
        <p:spPr>
          <a:xfrm>
            <a:off x="1704795"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Rectangle 8"/>
          <p:cNvSpPr/>
          <p:nvPr/>
        </p:nvSpPr>
        <p:spPr>
          <a:xfrm>
            <a:off x="1348333"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1" name="Straight Arrow Connector 10"/>
          <p:cNvCxnSpPr>
            <a:stCxn id="5" idx="3"/>
          </p:cNvCxnSpPr>
          <p:nvPr/>
        </p:nvCxnSpPr>
        <p:spPr>
          <a:xfrm>
            <a:off x="2790876" y="2903933"/>
            <a:ext cx="13493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222750" y="2741462"/>
            <a:ext cx="17272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groupBy</a:t>
            </a:r>
            <a:endParaRPr lang="en-US" sz="1800" dirty="0"/>
          </a:p>
        </p:txBody>
      </p:sp>
      <p:sp>
        <p:nvSpPr>
          <p:cNvPr id="13" name="Oval 12"/>
          <p:cNvSpPr/>
          <p:nvPr/>
        </p:nvSpPr>
        <p:spPr>
          <a:xfrm>
            <a:off x="3859645" y="3871762"/>
            <a:ext cx="24257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smtClean="0"/>
              <a:t>Aggregate</a:t>
            </a:r>
            <a:endParaRPr lang="en-US" sz="1600" dirty="0"/>
          </a:p>
        </p:txBody>
      </p:sp>
      <p:sp>
        <p:nvSpPr>
          <p:cNvPr id="14" name="Oval 13"/>
          <p:cNvSpPr/>
          <p:nvPr/>
        </p:nvSpPr>
        <p:spPr>
          <a:xfrm>
            <a:off x="4038600" y="48877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Join</a:t>
            </a:r>
            <a:endParaRPr lang="en-US" sz="1800" dirty="0"/>
          </a:p>
        </p:txBody>
      </p:sp>
      <p:sp>
        <p:nvSpPr>
          <p:cNvPr id="15" name="TextBox 14"/>
          <p:cNvSpPr txBox="1"/>
          <p:nvPr/>
        </p:nvSpPr>
        <p:spPr>
          <a:xfrm>
            <a:off x="8312242" y="4436514"/>
            <a:ext cx="938077" cy="461665"/>
          </a:xfrm>
          <a:prstGeom prst="rect">
            <a:avLst/>
          </a:prstGeom>
          <a:noFill/>
        </p:spPr>
        <p:txBody>
          <a:bodyPr wrap="none" rtlCol="0">
            <a:spAutoFit/>
          </a:bodyPr>
          <a:lstStyle/>
          <a:p>
            <a:r>
              <a:rPr lang="nl-NL" dirty="0" smtClean="0"/>
              <a:t>Topic</a:t>
            </a:r>
            <a:endParaRPr lang="en-US" dirty="0" err="1" smtClean="0"/>
          </a:p>
        </p:txBody>
      </p:sp>
      <p:sp>
        <p:nvSpPr>
          <p:cNvPr id="16" name="Rectangle 15"/>
          <p:cNvSpPr/>
          <p:nvPr/>
        </p:nvSpPr>
        <p:spPr>
          <a:xfrm>
            <a:off x="8044685" y="4834233"/>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Rectangle 16"/>
          <p:cNvSpPr/>
          <p:nvPr/>
        </p:nvSpPr>
        <p:spPr>
          <a:xfrm>
            <a:off x="9263019"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8" name="Rectangle 17"/>
          <p:cNvSpPr/>
          <p:nvPr/>
        </p:nvSpPr>
        <p:spPr>
          <a:xfrm>
            <a:off x="8906557"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9" name="Rectangle 18"/>
          <p:cNvSpPr/>
          <p:nvPr/>
        </p:nvSpPr>
        <p:spPr>
          <a:xfrm>
            <a:off x="8550095"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Rectangle 19"/>
          <p:cNvSpPr/>
          <p:nvPr/>
        </p:nvSpPr>
        <p:spPr>
          <a:xfrm>
            <a:off x="8193633"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22" name="Straight Arrow Connector 21"/>
          <p:cNvCxnSpPr>
            <a:stCxn id="16" idx="1"/>
            <a:endCxn id="14" idx="6"/>
          </p:cNvCxnSpPr>
          <p:nvPr/>
        </p:nvCxnSpPr>
        <p:spPr>
          <a:xfrm flipH="1">
            <a:off x="6134100" y="5060650"/>
            <a:ext cx="191058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038600" y="58529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smtClean="0"/>
              <a:t>Map (</a:t>
            </a:r>
            <a:r>
              <a:rPr lang="nl-NL" sz="1800" dirty="0" err="1" smtClean="0"/>
              <a:t>Xform</a:t>
            </a:r>
            <a:r>
              <a:rPr lang="nl-NL" sz="1800" dirty="0" smtClean="0"/>
              <a:t>)</a:t>
            </a:r>
            <a:endParaRPr lang="en-US" sz="1800" dirty="0"/>
          </a:p>
        </p:txBody>
      </p:sp>
      <p:sp>
        <p:nvSpPr>
          <p:cNvPr id="24" name="Oval 23"/>
          <p:cNvSpPr/>
          <p:nvPr/>
        </p:nvSpPr>
        <p:spPr>
          <a:xfrm>
            <a:off x="4038600" y="6970562"/>
            <a:ext cx="2095500" cy="725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Publish</a:t>
            </a:r>
            <a:endParaRPr lang="en-US" sz="1800" dirty="0"/>
          </a:p>
        </p:txBody>
      </p:sp>
      <p:sp>
        <p:nvSpPr>
          <p:cNvPr id="3" name="Rounded Rectangle 2"/>
          <p:cNvSpPr/>
          <p:nvPr/>
        </p:nvSpPr>
        <p:spPr>
          <a:xfrm>
            <a:off x="444500" y="3416300"/>
            <a:ext cx="2641600" cy="147146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smtClean="0"/>
              <a:t>Tweet</a:t>
            </a:r>
            <a:r>
              <a:rPr lang="nl-NL" dirty="0" err="1" smtClean="0"/>
              <a:t>Message</a:t>
            </a:r>
            <a:endParaRPr lang="nl-NL" dirty="0" smtClean="0"/>
          </a:p>
          <a:p>
            <a:pPr algn="ctr"/>
            <a:r>
              <a:rPr lang="nl-NL" sz="1800" dirty="0" smtClean="0"/>
              <a:t>Conference</a:t>
            </a:r>
            <a:endParaRPr lang="nl-NL" sz="1800" dirty="0" smtClean="0"/>
          </a:p>
          <a:p>
            <a:pPr algn="ctr"/>
            <a:r>
              <a:rPr lang="nl-NL" sz="1800" dirty="0" err="1" smtClean="0"/>
              <a:t>Text</a:t>
            </a:r>
            <a:endParaRPr lang="nl-NL" sz="1800" dirty="0" smtClean="0"/>
          </a:p>
          <a:p>
            <a:pPr algn="ctr"/>
            <a:r>
              <a:rPr lang="nl-NL" sz="1800" dirty="0" smtClean="0"/>
              <a:t>Author</a:t>
            </a:r>
            <a:endParaRPr lang="nl-NL" sz="1800" dirty="0" smtClean="0"/>
          </a:p>
          <a:p>
            <a:pPr algn="ctr"/>
            <a:r>
              <a:rPr lang="en-US" sz="1800" dirty="0" err="1" smtClean="0"/>
              <a:t>Hastag</a:t>
            </a:r>
            <a:endParaRPr lang="en-US" sz="1800" dirty="0"/>
          </a:p>
        </p:txBody>
      </p:sp>
      <p:sp>
        <p:nvSpPr>
          <p:cNvPr id="10" name="Rectangular Callout 9"/>
          <p:cNvSpPr/>
          <p:nvPr/>
        </p:nvSpPr>
        <p:spPr>
          <a:xfrm>
            <a:off x="6565900" y="2184400"/>
            <a:ext cx="3139507" cy="603519"/>
          </a:xfrm>
          <a:prstGeom prst="wedgeRectCallout">
            <a:avLst>
              <a:gd name="adj1" fmla="val -77890"/>
              <a:gd name="adj2" fmla="val 65826"/>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smtClean="0">
                <a:solidFill>
                  <a:schemeClr val="tx2"/>
                </a:solidFill>
              </a:rPr>
              <a:t>Set </a:t>
            </a:r>
            <a:r>
              <a:rPr lang="nl-NL" sz="2000" dirty="0" smtClean="0">
                <a:solidFill>
                  <a:schemeClr val="tx2"/>
                </a:solidFill>
              </a:rPr>
              <a:t>Conference as </a:t>
            </a:r>
            <a:r>
              <a:rPr lang="nl-NL" sz="2000" dirty="0" err="1" smtClean="0">
                <a:solidFill>
                  <a:schemeClr val="tx2"/>
                </a:solidFill>
              </a:rPr>
              <a:t>key</a:t>
            </a:r>
            <a:endParaRPr lang="en-US" sz="2000" dirty="0">
              <a:solidFill>
                <a:schemeClr val="tx2"/>
              </a:solidFill>
            </a:endParaRPr>
          </a:p>
        </p:txBody>
      </p:sp>
      <p:sp>
        <p:nvSpPr>
          <p:cNvPr id="39" name="Rectangular Callout 38"/>
          <p:cNvSpPr/>
          <p:nvPr/>
        </p:nvSpPr>
        <p:spPr>
          <a:xfrm>
            <a:off x="7058890" y="3161137"/>
            <a:ext cx="4074517" cy="838893"/>
          </a:xfrm>
          <a:prstGeom prst="wedgeRectCallout">
            <a:avLst>
              <a:gd name="adj1" fmla="val -80686"/>
              <a:gd name="adj2" fmla="val 5314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err="1" smtClean="0">
                <a:solidFill>
                  <a:schemeClr val="tx2"/>
                </a:solidFill>
              </a:rPr>
              <a:t>Sum</a:t>
            </a:r>
            <a:r>
              <a:rPr lang="nl-NL" sz="2000" dirty="0" smtClean="0">
                <a:solidFill>
                  <a:schemeClr val="tx2"/>
                </a:solidFill>
              </a:rPr>
              <a:t>/</a:t>
            </a:r>
            <a:r>
              <a:rPr lang="nl-NL" sz="2000" dirty="0" err="1" smtClean="0">
                <a:solidFill>
                  <a:schemeClr val="tx2"/>
                </a:solidFill>
              </a:rPr>
              <a:t>A</a:t>
            </a:r>
            <a:r>
              <a:rPr lang="nl-NL" sz="2000" dirty="0" err="1" smtClean="0">
                <a:solidFill>
                  <a:schemeClr val="tx2"/>
                </a:solidFill>
              </a:rPr>
              <a:t>vg</a:t>
            </a:r>
            <a:r>
              <a:rPr lang="nl-NL" sz="2000" dirty="0" smtClean="0">
                <a:solidFill>
                  <a:schemeClr val="tx2"/>
                </a:solidFill>
              </a:rPr>
              <a:t>/Top3 </a:t>
            </a:r>
            <a:r>
              <a:rPr lang="nl-NL" sz="2000" dirty="0" err="1" smtClean="0">
                <a:solidFill>
                  <a:schemeClr val="tx2"/>
                </a:solidFill>
              </a:rPr>
              <a:t>by</a:t>
            </a:r>
            <a:r>
              <a:rPr lang="nl-NL" sz="2000" dirty="0" smtClean="0">
                <a:solidFill>
                  <a:schemeClr val="tx2"/>
                </a:solidFill>
              </a:rPr>
              <a:t> </a:t>
            </a:r>
            <a:r>
              <a:rPr lang="nl-NL" sz="2000" dirty="0" err="1" smtClean="0">
                <a:solidFill>
                  <a:schemeClr val="tx2"/>
                </a:solidFill>
              </a:rPr>
              <a:t>key</a:t>
            </a:r>
            <a:r>
              <a:rPr lang="nl-NL" sz="2000" dirty="0" smtClean="0">
                <a:solidFill>
                  <a:schemeClr val="tx2"/>
                </a:solidFill>
              </a:rPr>
              <a:t> (==conference)</a:t>
            </a:r>
            <a:endParaRPr lang="en-US" sz="2000" dirty="0">
              <a:solidFill>
                <a:schemeClr val="tx2"/>
              </a:solidFill>
            </a:endParaRPr>
          </a:p>
        </p:txBody>
      </p:sp>
      <p:sp>
        <p:nvSpPr>
          <p:cNvPr id="41" name="Rectangular Callout 40"/>
          <p:cNvSpPr/>
          <p:nvPr/>
        </p:nvSpPr>
        <p:spPr>
          <a:xfrm>
            <a:off x="2010457" y="6917033"/>
            <a:ext cx="1651571" cy="545154"/>
          </a:xfrm>
          <a:prstGeom prst="wedgeRectCallout">
            <a:avLst>
              <a:gd name="adj1" fmla="val 84924"/>
              <a:gd name="adj2" fmla="val 42819"/>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smtClean="0">
                <a:solidFill>
                  <a:schemeClr val="tx2"/>
                </a:solidFill>
              </a:rPr>
              <a:t>As JSON</a:t>
            </a:r>
            <a:endParaRPr lang="en-US" sz="2000" dirty="0">
              <a:solidFill>
                <a:schemeClr val="tx2"/>
              </a:solidFill>
            </a:endParaRPr>
          </a:p>
        </p:txBody>
      </p:sp>
      <p:sp>
        <p:nvSpPr>
          <p:cNvPr id="42" name="Rectangular Callout 41"/>
          <p:cNvSpPr/>
          <p:nvPr/>
        </p:nvSpPr>
        <p:spPr>
          <a:xfrm>
            <a:off x="1199385" y="5486176"/>
            <a:ext cx="2441672" cy="927323"/>
          </a:xfrm>
          <a:prstGeom prst="wedgeRectCallout">
            <a:avLst>
              <a:gd name="adj1" fmla="val 73481"/>
              <a:gd name="adj2" fmla="val 584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smtClean="0">
                <a:solidFill>
                  <a:schemeClr val="tx2"/>
                </a:solidFill>
              </a:rPr>
              <a:t>Round aggregate to nearest 100</a:t>
            </a:r>
            <a:endParaRPr lang="en-US" sz="2000" dirty="0">
              <a:solidFill>
                <a:schemeClr val="tx2"/>
              </a:solidFill>
            </a:endParaRPr>
          </a:p>
        </p:txBody>
      </p:sp>
      <p:sp>
        <p:nvSpPr>
          <p:cNvPr id="43" name="Rectangular Callout 42"/>
          <p:cNvSpPr/>
          <p:nvPr/>
        </p:nvSpPr>
        <p:spPr>
          <a:xfrm>
            <a:off x="10301623" y="4783049"/>
            <a:ext cx="2666232" cy="545154"/>
          </a:xfrm>
          <a:prstGeom prst="wedgeRectCallout">
            <a:avLst>
              <a:gd name="adj1" fmla="val -77791"/>
              <a:gd name="adj2" fmla="val 1444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err="1" smtClean="0">
                <a:solidFill>
                  <a:schemeClr val="tx2"/>
                </a:solidFill>
              </a:rPr>
              <a:t>Latest</a:t>
            </a:r>
            <a:r>
              <a:rPr lang="nl-NL" sz="2000" dirty="0" smtClean="0">
                <a:solidFill>
                  <a:schemeClr val="tx2"/>
                </a:solidFill>
              </a:rPr>
              <a:t> Conference Details</a:t>
            </a:r>
            <a:endParaRPr lang="en-US" sz="2000" dirty="0">
              <a:solidFill>
                <a:schemeClr val="tx2"/>
              </a:solidFill>
            </a:endParaRPr>
          </a:p>
        </p:txBody>
      </p:sp>
      <p:sp>
        <p:nvSpPr>
          <p:cNvPr id="44" name="TextBox 43"/>
          <p:cNvSpPr txBox="1"/>
          <p:nvPr/>
        </p:nvSpPr>
        <p:spPr>
          <a:xfrm>
            <a:off x="8030256" y="7479101"/>
            <a:ext cx="4944174" cy="461665"/>
          </a:xfrm>
          <a:prstGeom prst="rect">
            <a:avLst/>
          </a:prstGeom>
          <a:noFill/>
        </p:spPr>
        <p:txBody>
          <a:bodyPr wrap="none" rtlCol="0">
            <a:spAutoFit/>
          </a:bodyPr>
          <a:lstStyle/>
          <a:p>
            <a:r>
              <a:rPr lang="nl-NL" dirty="0" smtClean="0"/>
              <a:t>Topic: </a:t>
            </a:r>
            <a:r>
              <a:rPr lang="nl-NL" dirty="0" err="1" smtClean="0"/>
              <a:t>CountTweetsPerConference</a:t>
            </a:r>
            <a:endParaRPr lang="en-US" dirty="0" err="1" smtClean="0"/>
          </a:p>
        </p:txBody>
      </p:sp>
      <p:sp>
        <p:nvSpPr>
          <p:cNvPr id="45" name="Rectangle 44"/>
          <p:cNvSpPr/>
          <p:nvPr/>
        </p:nvSpPr>
        <p:spPr>
          <a:xfrm>
            <a:off x="8060011" y="7920333"/>
            <a:ext cx="3509689"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6" name="Rectangle 45"/>
          <p:cNvSpPr/>
          <p:nvPr/>
        </p:nvSpPr>
        <p:spPr>
          <a:xfrm>
            <a:off x="9331295"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7" name="Rectangle 46"/>
          <p:cNvSpPr/>
          <p:nvPr/>
        </p:nvSpPr>
        <p:spPr>
          <a:xfrm>
            <a:off x="8957183"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8" name="Rectangle 47"/>
          <p:cNvSpPr/>
          <p:nvPr/>
        </p:nvSpPr>
        <p:spPr>
          <a:xfrm>
            <a:off x="8583071"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9" name="Rectangle 48"/>
          <p:cNvSpPr/>
          <p:nvPr/>
        </p:nvSpPr>
        <p:spPr>
          <a:xfrm>
            <a:off x="8208959"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0" name="Rectangle 49"/>
          <p:cNvSpPr/>
          <p:nvPr/>
        </p:nvSpPr>
        <p:spPr>
          <a:xfrm>
            <a:off x="10079519"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1" name="Rectangle 50"/>
          <p:cNvSpPr/>
          <p:nvPr/>
        </p:nvSpPr>
        <p:spPr>
          <a:xfrm>
            <a:off x="9705407"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2" name="Rectangle 51"/>
          <p:cNvSpPr/>
          <p:nvPr/>
        </p:nvSpPr>
        <p:spPr>
          <a:xfrm>
            <a:off x="10827745"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3" name="Rectangle 52"/>
          <p:cNvSpPr/>
          <p:nvPr/>
        </p:nvSpPr>
        <p:spPr>
          <a:xfrm>
            <a:off x="10453631"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54" name="Straight Arrow Connector 53"/>
          <p:cNvCxnSpPr/>
          <p:nvPr/>
        </p:nvCxnSpPr>
        <p:spPr>
          <a:xfrm>
            <a:off x="6134100" y="7333381"/>
            <a:ext cx="2059533" cy="7918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Rectangular Callout 39"/>
          <p:cNvSpPr/>
          <p:nvPr/>
        </p:nvSpPr>
        <p:spPr>
          <a:xfrm>
            <a:off x="6323775" y="4072890"/>
            <a:ext cx="3597498" cy="466373"/>
          </a:xfrm>
          <a:prstGeom prst="wedgeRectCallout">
            <a:avLst>
              <a:gd name="adj1" fmla="val -66313"/>
              <a:gd name="adj2" fmla="val -3896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smtClean="0">
                <a:solidFill>
                  <a:schemeClr val="tx2"/>
                </a:solidFill>
              </a:rPr>
              <a:t>and possibly per time window</a:t>
            </a:r>
            <a:endParaRPr lang="en-US" sz="2000" dirty="0">
              <a:solidFill>
                <a:schemeClr val="tx2"/>
              </a:solidFill>
            </a:endParaRPr>
          </a:p>
        </p:txBody>
      </p:sp>
    </p:spTree>
    <p:extLst>
      <p:ext uri="{BB962C8B-B14F-4D97-AF65-F5344CB8AC3E}">
        <p14:creationId xmlns:p14="http://schemas.microsoft.com/office/powerpoint/2010/main" val="38814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P spid="16" grpId="0" animBg="1"/>
      <p:bldP spid="17" grpId="0" animBg="1"/>
      <p:bldP spid="18" grpId="0" animBg="1"/>
      <p:bldP spid="19" grpId="0" animBg="1"/>
      <p:bldP spid="20" grpId="0" animBg="1"/>
      <p:bldP spid="23" grpId="0" animBg="1"/>
      <p:bldP spid="24" grpId="0" animBg="1"/>
      <p:bldP spid="10" grpId="0" animBg="1"/>
      <p:bldP spid="39" grpId="0" animBg="1"/>
      <p:bldP spid="41" grpId="0" animBg="1"/>
      <p:bldP spid="42" grpId="0" animBg="1"/>
      <p:bldP spid="43" grpId="0" animBg="1"/>
      <p:bldP spid="44" grpId="0"/>
      <p:bldP spid="45" grpId="0" animBg="1"/>
      <p:bldP spid="46" grpId="0" animBg="1"/>
      <p:bldP spid="47" grpId="0" animBg="1"/>
      <p:bldP spid="48" grpId="0" animBg="1"/>
      <p:bldP spid="49" grpId="0" animBg="1"/>
      <p:bldP spid="50" grpId="0" animBg="1"/>
      <p:bldP spid="51" grpId="0" animBg="1"/>
      <p:bldP spid="52" grpId="0" animBg="1"/>
      <p:bldP spid="53" grpId="0" animBg="1"/>
      <p:bldP spid="4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streams – </a:t>
            </a:r>
            <a:br>
              <a:rPr lang="en-US" dirty="0" smtClean="0"/>
            </a:br>
            <a:r>
              <a:rPr lang="en-US" dirty="0" smtClean="0"/>
              <a:t>running count tweets per conference</a:t>
            </a:r>
            <a:endParaRPr lang="nl-NL" dirty="0"/>
          </a:p>
        </p:txBody>
      </p:sp>
      <p:pic>
        <p:nvPicPr>
          <p:cNvPr id="3" name="Picture 2"/>
          <p:cNvPicPr>
            <a:picLocks noChangeAspect="1"/>
          </p:cNvPicPr>
          <p:nvPr/>
        </p:nvPicPr>
        <p:blipFill>
          <a:blip r:embed="rId2"/>
          <a:stretch>
            <a:fillRect/>
          </a:stretch>
        </p:blipFill>
        <p:spPr>
          <a:xfrm>
            <a:off x="977771" y="2751013"/>
            <a:ext cx="15131377" cy="5617132"/>
          </a:xfrm>
          <a:prstGeom prst="rect">
            <a:avLst/>
          </a:prstGeom>
        </p:spPr>
      </p:pic>
    </p:spTree>
    <p:extLst>
      <p:ext uri="{BB962C8B-B14F-4D97-AF65-F5344CB8AC3E}">
        <p14:creationId xmlns:p14="http://schemas.microsoft.com/office/powerpoint/2010/main" val="21250078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302" y="0"/>
            <a:ext cx="13020098" cy="94721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2833" y="2661705"/>
            <a:ext cx="16083314" cy="3770263"/>
          </a:xfrm>
          <a:prstGeom prst="rect">
            <a:avLst/>
          </a:prstGeom>
          <a:noFill/>
        </p:spPr>
        <p:txBody>
          <a:bodyPr wrap="none" rtlCol="0">
            <a:spAutoFit/>
          </a:bodyPr>
          <a:lstStyle/>
          <a:p>
            <a:r>
              <a:rPr lang="en-US" sz="23900" dirty="0" smtClean="0"/>
              <a:t>&lt;CTRL F5&gt;</a:t>
            </a:r>
            <a:endParaRPr lang="nl-NL" sz="23900" dirty="0" err="1" smtClean="0"/>
          </a:p>
        </p:txBody>
      </p:sp>
    </p:spTree>
    <p:extLst>
      <p:ext uri="{BB962C8B-B14F-4D97-AF65-F5344CB8AC3E}">
        <p14:creationId xmlns:p14="http://schemas.microsoft.com/office/powerpoint/2010/main" val="68081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tweet analytics </a:t>
            </a:r>
            <a:br>
              <a:rPr lang="en-US" dirty="0" smtClean="0"/>
            </a:br>
            <a:r>
              <a:rPr lang="en-US" dirty="0" smtClean="0"/>
              <a:t>pushed to clients</a:t>
            </a:r>
            <a:endParaRPr lang="nl-NL" dirty="0"/>
          </a:p>
        </p:txBody>
      </p:sp>
      <p:sp>
        <p:nvSpPr>
          <p:cNvPr id="3" name="Text Placeholder 2"/>
          <p:cNvSpPr>
            <a:spLocks noGrp="1"/>
          </p:cNvSpPr>
          <p:nvPr>
            <p:ph type="body" sz="quarter" idx="10"/>
          </p:nvPr>
        </p:nvSpPr>
        <p:spPr/>
        <p:txBody>
          <a:bodyPr/>
          <a:lstStyle/>
          <a:p>
            <a:endParaRPr lang="nl-NL" dirty="0"/>
          </a:p>
        </p:txBody>
      </p:sp>
      <p:pic>
        <p:nvPicPr>
          <p:cNvPr id="4" name="Picture 3"/>
          <p:cNvPicPr>
            <a:picLocks noChangeAspect="1"/>
          </p:cNvPicPr>
          <p:nvPr/>
        </p:nvPicPr>
        <p:blipFill>
          <a:blip r:embed="rId2"/>
          <a:stretch>
            <a:fillRect/>
          </a:stretch>
        </p:blipFill>
        <p:spPr>
          <a:xfrm>
            <a:off x="1269416" y="2348815"/>
            <a:ext cx="14790938" cy="6213294"/>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037651" y="3891152"/>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10" name="Left Arrow 9"/>
          <p:cNvSpPr/>
          <p:nvPr/>
        </p:nvSpPr>
        <p:spPr>
          <a:xfrm>
            <a:off x="4653420" y="3077379"/>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1735" y="3827589"/>
            <a:ext cx="1820487" cy="9569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549" y="3485865"/>
            <a:ext cx="2918300" cy="14591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88262" y="3790325"/>
            <a:ext cx="1820487" cy="95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0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0" y="843460"/>
            <a:ext cx="16362493" cy="1346288"/>
          </a:xfrm>
        </p:spPr>
        <p:txBody>
          <a:bodyPr/>
          <a:lstStyle/>
          <a:p>
            <a:r>
              <a:rPr lang="en-US" dirty="0" smtClean="0"/>
              <a:t>The case at hand - Streaming analysis </a:t>
            </a:r>
            <a:br>
              <a:rPr lang="en-US" dirty="0" smtClean="0"/>
            </a:br>
            <a:r>
              <a:rPr lang="en-US" dirty="0" smtClean="0"/>
              <a:t>of Tweet likes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191362" y="3625718"/>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5614542"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a:off x="4905002" y="5960873"/>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5777594" y="3988151"/>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6636578" y="4324852"/>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
        <p:nvSpPr>
          <p:cNvPr id="41" name="Rounded Rectangle 40"/>
          <p:cNvSpPr/>
          <p:nvPr/>
        </p:nvSpPr>
        <p:spPr>
          <a:xfrm>
            <a:off x="12798024" y="3901829"/>
            <a:ext cx="2327774"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tweetAnalytics</a:t>
            </a:r>
            <a:r>
              <a:rPr lang="nl-NL" dirty="0" smtClean="0"/>
              <a:t/>
            </a:r>
            <a:br>
              <a:rPr lang="nl-NL" dirty="0" smtClean="0"/>
            </a:br>
            <a:r>
              <a:rPr lang="nl-NL" dirty="0" smtClean="0"/>
              <a:t>Topic</a:t>
            </a:r>
            <a:endParaRPr lang="nl-NL" dirty="0"/>
          </a:p>
        </p:txBody>
      </p:sp>
      <p:sp>
        <p:nvSpPr>
          <p:cNvPr id="42" name="Lightning Bolt 41"/>
          <p:cNvSpPr/>
          <p:nvPr/>
        </p:nvSpPr>
        <p:spPr>
          <a:xfrm>
            <a:off x="11960625" y="615628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3651568" y="5486017"/>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Streaming Tweets </a:t>
            </a:r>
            <a:r>
              <a:rPr lang="en-US" sz="1600" dirty="0" smtClean="0"/>
              <a:t>Aggregation</a:t>
            </a:r>
            <a:endParaRPr lang="en-US" sz="1600" dirty="0"/>
          </a:p>
        </p:txBody>
      </p:sp>
      <p:sp>
        <p:nvSpPr>
          <p:cNvPr id="44" name="TextBox 43"/>
          <p:cNvSpPr txBox="1"/>
          <p:nvPr/>
        </p:nvSpPr>
        <p:spPr>
          <a:xfrm>
            <a:off x="14894937" y="5489748"/>
            <a:ext cx="391454" cy="523220"/>
          </a:xfrm>
          <a:prstGeom prst="rect">
            <a:avLst/>
          </a:prstGeom>
          <a:noFill/>
        </p:spPr>
        <p:txBody>
          <a:bodyPr wrap="none" rtlCol="0">
            <a:spAutoFit/>
          </a:bodyPr>
          <a:lstStyle/>
          <a:p>
            <a:r>
              <a:rPr lang="nl-NL" sz="2800" dirty="0" smtClean="0"/>
              <a:t>µ</a:t>
            </a:r>
          </a:p>
        </p:txBody>
      </p:sp>
      <p:sp>
        <p:nvSpPr>
          <p:cNvPr id="45" name="Lightning Bolt 44"/>
          <p:cNvSpPr/>
          <p:nvPr/>
        </p:nvSpPr>
        <p:spPr>
          <a:xfrm>
            <a:off x="13477972" y="563074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a:off x="15264851" y="624573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p:cNvSpPr/>
          <p:nvPr/>
        </p:nvSpPr>
        <p:spPr>
          <a:xfrm>
            <a:off x="15125798" y="4398872"/>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37173" y="6283448"/>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28"/>
          <p:cNvSpPr/>
          <p:nvPr/>
        </p:nvSpPr>
        <p:spPr>
          <a:xfrm>
            <a:off x="12150436" y="4765964"/>
            <a:ext cx="1440873" cy="1219200"/>
          </a:xfrm>
          <a:custGeom>
            <a:avLst/>
            <a:gdLst>
              <a:gd name="connsiteX0" fmla="*/ 0 w 1440873"/>
              <a:gd name="connsiteY0" fmla="*/ 0 h 1219200"/>
              <a:gd name="connsiteX1" fmla="*/ 581891 w 1440873"/>
              <a:gd name="connsiteY1" fmla="*/ 1011381 h 1219200"/>
              <a:gd name="connsiteX2" fmla="*/ 1440873 w 1440873"/>
              <a:gd name="connsiteY2" fmla="*/ 1219200 h 1219200"/>
            </a:gdLst>
            <a:ahLst/>
            <a:cxnLst>
              <a:cxn ang="0">
                <a:pos x="connsiteX0" y="connsiteY0"/>
              </a:cxn>
              <a:cxn ang="0">
                <a:pos x="connsiteX1" y="connsiteY1"/>
              </a:cxn>
              <a:cxn ang="0">
                <a:pos x="connsiteX2" y="connsiteY2"/>
              </a:cxn>
            </a:cxnLst>
            <a:rect l="l" t="t" r="r" b="b"/>
            <a:pathLst>
              <a:path w="1440873" h="1219200">
                <a:moveTo>
                  <a:pt x="0" y="0"/>
                </a:moveTo>
                <a:cubicBezTo>
                  <a:pt x="170873" y="404090"/>
                  <a:pt x="341746" y="808181"/>
                  <a:pt x="581891" y="1011381"/>
                </a:cubicBezTo>
                <a:cubicBezTo>
                  <a:pt x="822036" y="1214581"/>
                  <a:pt x="1131454" y="1216890"/>
                  <a:pt x="1440873" y="121920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Freeform 48"/>
          <p:cNvSpPr/>
          <p:nvPr/>
        </p:nvSpPr>
        <p:spPr>
          <a:xfrm>
            <a:off x="14865927" y="4696691"/>
            <a:ext cx="1387420" cy="1607127"/>
          </a:xfrm>
          <a:custGeom>
            <a:avLst/>
            <a:gdLst>
              <a:gd name="connsiteX0" fmla="*/ 623455 w 1387420"/>
              <a:gd name="connsiteY0" fmla="*/ 1607127 h 1607127"/>
              <a:gd name="connsiteX1" fmla="*/ 1371600 w 1387420"/>
              <a:gd name="connsiteY1" fmla="*/ 858982 h 1607127"/>
              <a:gd name="connsiteX2" fmla="*/ 0 w 1387420"/>
              <a:gd name="connsiteY2" fmla="*/ 0 h 1607127"/>
            </a:gdLst>
            <a:ahLst/>
            <a:cxnLst>
              <a:cxn ang="0">
                <a:pos x="connsiteX0" y="connsiteY0"/>
              </a:cxn>
              <a:cxn ang="0">
                <a:pos x="connsiteX1" y="connsiteY1"/>
              </a:cxn>
              <a:cxn ang="0">
                <a:pos x="connsiteX2" y="connsiteY2"/>
              </a:cxn>
            </a:cxnLst>
            <a:rect l="l" t="t" r="r" b="b"/>
            <a:pathLst>
              <a:path w="1387420" h="1607127">
                <a:moveTo>
                  <a:pt x="623455" y="1607127"/>
                </a:moveTo>
                <a:cubicBezTo>
                  <a:pt x="1049482" y="1366981"/>
                  <a:pt x="1475509" y="1126836"/>
                  <a:pt x="1371600" y="858982"/>
                </a:cubicBezTo>
                <a:cubicBezTo>
                  <a:pt x="1267691" y="591128"/>
                  <a:pt x="633845" y="295564"/>
                  <a:pt x="0"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eft Arrow 18"/>
          <p:cNvSpPr/>
          <p:nvPr/>
        </p:nvSpPr>
        <p:spPr>
          <a:xfrm>
            <a:off x="7873972" y="7547791"/>
            <a:ext cx="1415120" cy="12956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50" name="Freeform 49"/>
          <p:cNvSpPr/>
          <p:nvPr/>
        </p:nvSpPr>
        <p:spPr>
          <a:xfrm>
            <a:off x="11901055" y="4807527"/>
            <a:ext cx="1288472" cy="1814946"/>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2" name="Straight Arrow Connector 51"/>
          <p:cNvCxnSpPr>
            <a:stCxn id="50" idx="2"/>
            <a:endCxn id="19" idx="3"/>
          </p:cNvCxnSpPr>
          <p:nvPr/>
        </p:nvCxnSpPr>
        <p:spPr>
          <a:xfrm flipH="1">
            <a:off x="9289092" y="6622473"/>
            <a:ext cx="2611963" cy="157316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495562" y="4720659"/>
            <a:ext cx="2097069" cy="20191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Show a live list of top 3 liked tweets per conference</a:t>
            </a:r>
            <a:endParaRPr lang="nl-NL" dirty="0"/>
          </a:p>
        </p:txBody>
      </p:sp>
    </p:spTree>
    <p:extLst>
      <p:ext uri="{BB962C8B-B14F-4D97-AF65-F5344CB8AC3E}">
        <p14:creationId xmlns:p14="http://schemas.microsoft.com/office/powerpoint/2010/main" val="8463066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0" y="843460"/>
            <a:ext cx="16362493" cy="1346288"/>
          </a:xfrm>
        </p:spPr>
        <p:txBody>
          <a:bodyPr/>
          <a:lstStyle/>
          <a:p>
            <a:r>
              <a:rPr lang="en-US" dirty="0" smtClean="0"/>
              <a:t>The case at hand - Streaming analysis </a:t>
            </a:r>
            <a:br>
              <a:rPr lang="en-US" dirty="0" smtClean="0"/>
            </a:br>
            <a:r>
              <a:rPr lang="en-US" dirty="0" smtClean="0"/>
              <a:t>of Tweet likes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191362" y="3625718"/>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7188332"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074751"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Tweets</a:t>
            </a:r>
          </a:p>
          <a:p>
            <a:pPr algn="ctr"/>
            <a:r>
              <a:rPr lang="en-US" sz="1800" dirty="0" smtClean="0"/>
              <a:t>Topic</a:t>
            </a:r>
            <a:endParaRPr lang="nl-NL" sz="1800"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311913" y="599762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a:off x="4905002" y="5960873"/>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5777594" y="3988151"/>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6636578" y="4324852"/>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
        <p:nvSpPr>
          <p:cNvPr id="41" name="Rounded Rectangle 40"/>
          <p:cNvSpPr/>
          <p:nvPr/>
        </p:nvSpPr>
        <p:spPr>
          <a:xfrm>
            <a:off x="12798024" y="3901829"/>
            <a:ext cx="1768474"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tweetAnalytics</a:t>
            </a:r>
            <a:r>
              <a:rPr lang="nl-NL" sz="1800" dirty="0" smtClean="0"/>
              <a:t/>
            </a:r>
            <a:br>
              <a:rPr lang="nl-NL" sz="1800" dirty="0" smtClean="0"/>
            </a:br>
            <a:r>
              <a:rPr lang="nl-NL" sz="1800" dirty="0" smtClean="0"/>
              <a:t>Topic</a:t>
            </a:r>
            <a:endParaRPr lang="nl-NL" sz="1800" dirty="0"/>
          </a:p>
        </p:txBody>
      </p:sp>
      <p:sp>
        <p:nvSpPr>
          <p:cNvPr id="42" name="Lightning Bolt 41"/>
          <p:cNvSpPr/>
          <p:nvPr/>
        </p:nvSpPr>
        <p:spPr>
          <a:xfrm>
            <a:off x="11356775" y="603158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3651568" y="5486017"/>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Streaming Tweets </a:t>
            </a:r>
            <a:r>
              <a:rPr lang="en-US" sz="1600" dirty="0" smtClean="0"/>
              <a:t>Aggregation</a:t>
            </a:r>
            <a:endParaRPr lang="en-US" sz="1600" dirty="0"/>
          </a:p>
        </p:txBody>
      </p:sp>
      <p:sp>
        <p:nvSpPr>
          <p:cNvPr id="44" name="TextBox 43"/>
          <p:cNvSpPr txBox="1"/>
          <p:nvPr/>
        </p:nvSpPr>
        <p:spPr>
          <a:xfrm>
            <a:off x="14894937" y="5489748"/>
            <a:ext cx="391454" cy="523220"/>
          </a:xfrm>
          <a:prstGeom prst="rect">
            <a:avLst/>
          </a:prstGeom>
          <a:noFill/>
        </p:spPr>
        <p:txBody>
          <a:bodyPr wrap="none" rtlCol="0">
            <a:spAutoFit/>
          </a:bodyPr>
          <a:lstStyle/>
          <a:p>
            <a:r>
              <a:rPr lang="nl-NL" sz="2800" dirty="0" smtClean="0"/>
              <a:t>µ</a:t>
            </a:r>
          </a:p>
        </p:txBody>
      </p:sp>
      <p:sp>
        <p:nvSpPr>
          <p:cNvPr id="45" name="Lightning Bolt 44"/>
          <p:cNvSpPr/>
          <p:nvPr/>
        </p:nvSpPr>
        <p:spPr>
          <a:xfrm>
            <a:off x="13477972" y="563074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a:off x="15264851" y="624573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p:cNvSpPr/>
          <p:nvPr/>
        </p:nvSpPr>
        <p:spPr>
          <a:xfrm>
            <a:off x="14474214" y="43716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37173" y="6283448"/>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28"/>
          <p:cNvSpPr/>
          <p:nvPr/>
        </p:nvSpPr>
        <p:spPr>
          <a:xfrm>
            <a:off x="11936922" y="4765964"/>
            <a:ext cx="1654387" cy="1219200"/>
          </a:xfrm>
          <a:custGeom>
            <a:avLst/>
            <a:gdLst>
              <a:gd name="connsiteX0" fmla="*/ 0 w 1440873"/>
              <a:gd name="connsiteY0" fmla="*/ 0 h 1219200"/>
              <a:gd name="connsiteX1" fmla="*/ 581891 w 1440873"/>
              <a:gd name="connsiteY1" fmla="*/ 1011381 h 1219200"/>
              <a:gd name="connsiteX2" fmla="*/ 1440873 w 1440873"/>
              <a:gd name="connsiteY2" fmla="*/ 1219200 h 1219200"/>
            </a:gdLst>
            <a:ahLst/>
            <a:cxnLst>
              <a:cxn ang="0">
                <a:pos x="connsiteX0" y="connsiteY0"/>
              </a:cxn>
              <a:cxn ang="0">
                <a:pos x="connsiteX1" y="connsiteY1"/>
              </a:cxn>
              <a:cxn ang="0">
                <a:pos x="connsiteX2" y="connsiteY2"/>
              </a:cxn>
            </a:cxnLst>
            <a:rect l="l" t="t" r="r" b="b"/>
            <a:pathLst>
              <a:path w="1440873" h="1219200">
                <a:moveTo>
                  <a:pt x="0" y="0"/>
                </a:moveTo>
                <a:cubicBezTo>
                  <a:pt x="170873" y="404090"/>
                  <a:pt x="341746" y="808181"/>
                  <a:pt x="581891" y="1011381"/>
                </a:cubicBezTo>
                <a:cubicBezTo>
                  <a:pt x="822036" y="1214581"/>
                  <a:pt x="1131454" y="1216890"/>
                  <a:pt x="1440873" y="1219200"/>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Freeform 48"/>
          <p:cNvSpPr/>
          <p:nvPr/>
        </p:nvSpPr>
        <p:spPr>
          <a:xfrm>
            <a:off x="14452411" y="4648065"/>
            <a:ext cx="1362506" cy="1655753"/>
          </a:xfrm>
          <a:custGeom>
            <a:avLst/>
            <a:gdLst>
              <a:gd name="connsiteX0" fmla="*/ 623455 w 1387420"/>
              <a:gd name="connsiteY0" fmla="*/ 1607127 h 1607127"/>
              <a:gd name="connsiteX1" fmla="*/ 1371600 w 1387420"/>
              <a:gd name="connsiteY1" fmla="*/ 858982 h 1607127"/>
              <a:gd name="connsiteX2" fmla="*/ 0 w 1387420"/>
              <a:gd name="connsiteY2" fmla="*/ 0 h 1607127"/>
            </a:gdLst>
            <a:ahLst/>
            <a:cxnLst>
              <a:cxn ang="0">
                <a:pos x="connsiteX0" y="connsiteY0"/>
              </a:cxn>
              <a:cxn ang="0">
                <a:pos x="connsiteX1" y="connsiteY1"/>
              </a:cxn>
              <a:cxn ang="0">
                <a:pos x="connsiteX2" y="connsiteY2"/>
              </a:cxn>
            </a:cxnLst>
            <a:rect l="l" t="t" r="r" b="b"/>
            <a:pathLst>
              <a:path w="1387420" h="1607127">
                <a:moveTo>
                  <a:pt x="623455" y="1607127"/>
                </a:moveTo>
                <a:cubicBezTo>
                  <a:pt x="1049482" y="1366981"/>
                  <a:pt x="1475509" y="1126836"/>
                  <a:pt x="1371600" y="858982"/>
                </a:cubicBezTo>
                <a:cubicBezTo>
                  <a:pt x="1267691" y="591128"/>
                  <a:pt x="633845" y="295564"/>
                  <a:pt x="0" y="0"/>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eft Arrow 18"/>
          <p:cNvSpPr/>
          <p:nvPr/>
        </p:nvSpPr>
        <p:spPr>
          <a:xfrm>
            <a:off x="7873972" y="7547791"/>
            <a:ext cx="1415120" cy="12956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50" name="Freeform 49"/>
          <p:cNvSpPr/>
          <p:nvPr/>
        </p:nvSpPr>
        <p:spPr>
          <a:xfrm>
            <a:off x="11901055" y="4807527"/>
            <a:ext cx="1288472" cy="1814946"/>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2" name="Straight Arrow Connector 51"/>
          <p:cNvCxnSpPr>
            <a:stCxn id="50" idx="2"/>
            <a:endCxn id="19" idx="3"/>
          </p:cNvCxnSpPr>
          <p:nvPr/>
        </p:nvCxnSpPr>
        <p:spPr>
          <a:xfrm flipH="1">
            <a:off x="9289092" y="6622473"/>
            <a:ext cx="2611963" cy="157316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495562" y="4720659"/>
            <a:ext cx="2097069" cy="20191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Show a live list of top 3 liked tweets per conference</a:t>
            </a:r>
            <a:endParaRPr lang="nl-NL" dirty="0"/>
          </a:p>
        </p:txBody>
      </p:sp>
      <p:sp>
        <p:nvSpPr>
          <p:cNvPr id="53" name="Rounded Rectangle 52"/>
          <p:cNvSpPr/>
          <p:nvPr/>
        </p:nvSpPr>
        <p:spPr>
          <a:xfrm>
            <a:off x="15229480" y="6742343"/>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Likes</a:t>
            </a:r>
          </a:p>
          <a:p>
            <a:pPr algn="ctr"/>
            <a:r>
              <a:rPr lang="en-US" sz="1600" dirty="0" smtClean="0"/>
              <a:t>Aggregation</a:t>
            </a:r>
            <a:endParaRPr lang="en-US" sz="1600" dirty="0"/>
          </a:p>
        </p:txBody>
      </p:sp>
      <p:sp>
        <p:nvSpPr>
          <p:cNvPr id="54" name="TextBox 53"/>
          <p:cNvSpPr txBox="1"/>
          <p:nvPr/>
        </p:nvSpPr>
        <p:spPr>
          <a:xfrm>
            <a:off x="16472849" y="6746074"/>
            <a:ext cx="391454" cy="523220"/>
          </a:xfrm>
          <a:prstGeom prst="rect">
            <a:avLst/>
          </a:prstGeom>
          <a:noFill/>
        </p:spPr>
        <p:txBody>
          <a:bodyPr wrap="none" rtlCol="0">
            <a:spAutoFit/>
          </a:bodyPr>
          <a:lstStyle/>
          <a:p>
            <a:r>
              <a:rPr lang="nl-NL" sz="2800" dirty="0" smtClean="0"/>
              <a:t>µ</a:t>
            </a:r>
          </a:p>
        </p:txBody>
      </p:sp>
      <p:sp>
        <p:nvSpPr>
          <p:cNvPr id="55" name="Lightning Bolt 54"/>
          <p:cNvSpPr/>
          <p:nvPr/>
        </p:nvSpPr>
        <p:spPr>
          <a:xfrm>
            <a:off x="15763686" y="6236346"/>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a:off x="16842763" y="750206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ightning Bolt 56"/>
          <p:cNvSpPr/>
          <p:nvPr/>
        </p:nvSpPr>
        <p:spPr>
          <a:xfrm>
            <a:off x="16393683" y="4835236"/>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03359" y="7446927"/>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14749015" y="2977178"/>
            <a:ext cx="1984442"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tweetLike</a:t>
            </a:r>
            <a:r>
              <a:rPr lang="nl-NL" dirty="0" smtClean="0"/>
              <a:t/>
            </a:r>
            <a:br>
              <a:rPr lang="nl-NL" dirty="0" smtClean="0"/>
            </a:br>
            <a:r>
              <a:rPr lang="nl-NL" dirty="0" smtClean="0"/>
              <a:t>Topic</a:t>
            </a:r>
            <a:endParaRPr lang="nl-NL" dirty="0"/>
          </a:p>
        </p:txBody>
      </p:sp>
      <p:sp>
        <p:nvSpPr>
          <p:cNvPr id="60" name="Rounded Rectangle 59"/>
          <p:cNvSpPr/>
          <p:nvPr/>
        </p:nvSpPr>
        <p:spPr>
          <a:xfrm>
            <a:off x="14949166" y="3988151"/>
            <a:ext cx="2222177"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smtClean="0"/>
              <a:t>Top3TweetLikes</a:t>
            </a:r>
            <a:br>
              <a:rPr lang="nl-NL" sz="2000" dirty="0" smtClean="0"/>
            </a:br>
            <a:r>
              <a:rPr lang="nl-NL" sz="2000" dirty="0" err="1" smtClean="0"/>
              <a:t>PerConference</a:t>
            </a:r>
            <a:endParaRPr lang="nl-NL" sz="2000" dirty="0"/>
          </a:p>
        </p:txBody>
      </p:sp>
      <p:sp>
        <p:nvSpPr>
          <p:cNvPr id="21" name="Freeform 20"/>
          <p:cNvSpPr/>
          <p:nvPr/>
        </p:nvSpPr>
        <p:spPr>
          <a:xfrm>
            <a:off x="15281564" y="3740727"/>
            <a:ext cx="581032" cy="3048000"/>
          </a:xfrm>
          <a:custGeom>
            <a:avLst/>
            <a:gdLst>
              <a:gd name="connsiteX0" fmla="*/ 0 w 581032"/>
              <a:gd name="connsiteY0" fmla="*/ 0 h 3048000"/>
              <a:gd name="connsiteX1" fmla="*/ 554181 w 581032"/>
              <a:gd name="connsiteY1" fmla="*/ 1524000 h 3048000"/>
              <a:gd name="connsiteX2" fmla="*/ 443345 w 581032"/>
              <a:gd name="connsiteY2" fmla="*/ 3048000 h 3048000"/>
            </a:gdLst>
            <a:ahLst/>
            <a:cxnLst>
              <a:cxn ang="0">
                <a:pos x="connsiteX0" y="connsiteY0"/>
              </a:cxn>
              <a:cxn ang="0">
                <a:pos x="connsiteX1" y="connsiteY1"/>
              </a:cxn>
              <a:cxn ang="0">
                <a:pos x="connsiteX2" y="connsiteY2"/>
              </a:cxn>
            </a:cxnLst>
            <a:rect l="l" t="t" r="r" b="b"/>
            <a:pathLst>
              <a:path w="581032" h="3048000">
                <a:moveTo>
                  <a:pt x="0" y="0"/>
                </a:moveTo>
                <a:cubicBezTo>
                  <a:pt x="240145" y="508000"/>
                  <a:pt x="480290" y="1016000"/>
                  <a:pt x="554181" y="1524000"/>
                </a:cubicBezTo>
                <a:cubicBezTo>
                  <a:pt x="628072" y="2032000"/>
                  <a:pt x="535708" y="2540000"/>
                  <a:pt x="443345" y="304800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Freeform 30"/>
          <p:cNvSpPr/>
          <p:nvPr/>
        </p:nvSpPr>
        <p:spPr>
          <a:xfrm>
            <a:off x="16102061" y="4862945"/>
            <a:ext cx="1087892" cy="2743200"/>
          </a:xfrm>
          <a:custGeom>
            <a:avLst/>
            <a:gdLst>
              <a:gd name="connsiteX0" fmla="*/ 994448 w 1087892"/>
              <a:gd name="connsiteY0" fmla="*/ 2743200 h 2743200"/>
              <a:gd name="connsiteX1" fmla="*/ 1077575 w 1087892"/>
              <a:gd name="connsiteY1" fmla="*/ 1995055 h 2743200"/>
              <a:gd name="connsiteX2" fmla="*/ 786630 w 1087892"/>
              <a:gd name="connsiteY2" fmla="*/ 678873 h 2743200"/>
              <a:gd name="connsiteX3" fmla="*/ 107757 w 1087892"/>
              <a:gd name="connsiteY3" fmla="*/ 249382 h 2743200"/>
              <a:gd name="connsiteX4" fmla="*/ 10775 w 1087892"/>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892" h="2743200">
                <a:moveTo>
                  <a:pt x="994448" y="2743200"/>
                </a:moveTo>
                <a:cubicBezTo>
                  <a:pt x="1053329" y="2541154"/>
                  <a:pt x="1112211" y="2339109"/>
                  <a:pt x="1077575" y="1995055"/>
                </a:cubicBezTo>
                <a:cubicBezTo>
                  <a:pt x="1042939" y="1651000"/>
                  <a:pt x="948266" y="969818"/>
                  <a:pt x="786630" y="678873"/>
                </a:cubicBezTo>
                <a:cubicBezTo>
                  <a:pt x="624994" y="387928"/>
                  <a:pt x="237066" y="362527"/>
                  <a:pt x="107757" y="249382"/>
                </a:cubicBezTo>
                <a:cubicBezTo>
                  <a:pt x="-21552" y="136237"/>
                  <a:pt x="-5389" y="68118"/>
                  <a:pt x="10775"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62" name="Straight Arrow Connector 61"/>
          <p:cNvCxnSpPr/>
          <p:nvPr/>
        </p:nvCxnSpPr>
        <p:spPr>
          <a:xfrm flipH="1">
            <a:off x="9324348" y="7113802"/>
            <a:ext cx="3061332" cy="122739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4" name="Freeform 1023"/>
          <p:cNvSpPr/>
          <p:nvPr/>
        </p:nvSpPr>
        <p:spPr>
          <a:xfrm>
            <a:off x="12441382" y="4835236"/>
            <a:ext cx="2729345" cy="2258291"/>
          </a:xfrm>
          <a:custGeom>
            <a:avLst/>
            <a:gdLst>
              <a:gd name="connsiteX0" fmla="*/ 2729345 w 2729345"/>
              <a:gd name="connsiteY0" fmla="*/ 0 h 2258291"/>
              <a:gd name="connsiteX1" fmla="*/ 2078182 w 2729345"/>
              <a:gd name="connsiteY1" fmla="*/ 374073 h 2258291"/>
              <a:gd name="connsiteX2" fmla="*/ 720436 w 2729345"/>
              <a:gd name="connsiteY2" fmla="*/ 484909 h 2258291"/>
              <a:gd name="connsiteX3" fmla="*/ 277091 w 2729345"/>
              <a:gd name="connsiteY3" fmla="*/ 1524000 h 2258291"/>
              <a:gd name="connsiteX4" fmla="*/ 0 w 2729345"/>
              <a:gd name="connsiteY4" fmla="*/ 2258291 h 2258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345" h="2258291">
                <a:moveTo>
                  <a:pt x="2729345" y="0"/>
                </a:moveTo>
                <a:cubicBezTo>
                  <a:pt x="2571172" y="146627"/>
                  <a:pt x="2413000" y="293255"/>
                  <a:pt x="2078182" y="374073"/>
                </a:cubicBezTo>
                <a:cubicBezTo>
                  <a:pt x="1743364" y="454891"/>
                  <a:pt x="1020618" y="293255"/>
                  <a:pt x="720436" y="484909"/>
                </a:cubicBezTo>
                <a:cubicBezTo>
                  <a:pt x="420254" y="676564"/>
                  <a:pt x="397164" y="1228436"/>
                  <a:pt x="277091" y="1524000"/>
                </a:cubicBezTo>
                <a:cubicBezTo>
                  <a:pt x="157018" y="1819564"/>
                  <a:pt x="78509" y="2038927"/>
                  <a:pt x="0" y="2258291"/>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25" name="Freeform 1024"/>
          <p:cNvSpPr/>
          <p:nvPr/>
        </p:nvSpPr>
        <p:spPr>
          <a:xfrm>
            <a:off x="12232335" y="3283204"/>
            <a:ext cx="2508901" cy="3339269"/>
          </a:xfrm>
          <a:custGeom>
            <a:avLst/>
            <a:gdLst>
              <a:gd name="connsiteX0" fmla="*/ 28938 w 2508901"/>
              <a:gd name="connsiteY0" fmla="*/ 3339269 h 3339269"/>
              <a:gd name="connsiteX1" fmla="*/ 222901 w 2508901"/>
              <a:gd name="connsiteY1" fmla="*/ 665341 h 3339269"/>
              <a:gd name="connsiteX2" fmla="*/ 1677629 w 2508901"/>
              <a:gd name="connsiteY2" fmla="*/ 346687 h 3339269"/>
              <a:gd name="connsiteX3" fmla="*/ 1913156 w 2508901"/>
              <a:gd name="connsiteY3" fmla="*/ 55741 h 3339269"/>
              <a:gd name="connsiteX4" fmla="*/ 2508901 w 2508901"/>
              <a:gd name="connsiteY4" fmla="*/ 323 h 3339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01" h="3339269">
                <a:moveTo>
                  <a:pt x="28938" y="3339269"/>
                </a:moveTo>
                <a:cubicBezTo>
                  <a:pt x="-11472" y="2251687"/>
                  <a:pt x="-51881" y="1164105"/>
                  <a:pt x="222901" y="665341"/>
                </a:cubicBezTo>
                <a:cubicBezTo>
                  <a:pt x="497683" y="166577"/>
                  <a:pt x="1395920" y="448287"/>
                  <a:pt x="1677629" y="346687"/>
                </a:cubicBezTo>
                <a:cubicBezTo>
                  <a:pt x="1959338" y="245087"/>
                  <a:pt x="1774611" y="113468"/>
                  <a:pt x="1913156" y="55741"/>
                </a:cubicBezTo>
                <a:cubicBezTo>
                  <a:pt x="2051701" y="-1986"/>
                  <a:pt x="2280301" y="-832"/>
                  <a:pt x="2508901" y="323"/>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Lightning Bolt 66"/>
          <p:cNvSpPr/>
          <p:nvPr/>
        </p:nvSpPr>
        <p:spPr>
          <a:xfrm>
            <a:off x="14242480" y="256513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27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par>
                          <p:cTn id="39" fill="hold">
                            <p:stCondLst>
                              <p:cond delay="0"/>
                            </p:stCondLst>
                            <p:childTnLst>
                              <p:par>
                                <p:cTn id="40" presetID="6" presetClass="emph" presetSubtype="0" fill="hold" grpId="0" nodeType="afterEffect">
                                  <p:stCondLst>
                                    <p:cond delay="0"/>
                                  </p:stCondLst>
                                  <p:childTnLst>
                                    <p:animScale>
                                      <p:cBhvr>
                                        <p:cTn id="41" dur="4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3" grpId="0" animBg="1"/>
      <p:bldP spid="54" grpId="0"/>
      <p:bldP spid="55" grpId="0" animBg="1"/>
      <p:bldP spid="56" grpId="0" animBg="1"/>
      <p:bldP spid="57" grpId="0" animBg="1"/>
      <p:bldP spid="59" grpId="0" animBg="1"/>
      <p:bldP spid="60" grpId="0" animBg="1"/>
      <p:bldP spid="21" grpId="0" animBg="1"/>
      <p:bldP spid="31" grpId="0" animBg="1"/>
      <p:bldP spid="1024" grpId="0" animBg="1"/>
      <p:bldP spid="1025" grpId="0" animBg="1"/>
      <p:bldP spid="6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server side</a:t>
            </a:r>
            <a:endParaRPr lang="nl-NL" dirty="0"/>
          </a:p>
        </p:txBody>
      </p:sp>
      <p:pic>
        <p:nvPicPr>
          <p:cNvPr id="4" name="Picture 3"/>
          <p:cNvPicPr>
            <a:picLocks noChangeAspect="1"/>
          </p:cNvPicPr>
          <p:nvPr/>
        </p:nvPicPr>
        <p:blipFill>
          <a:blip r:embed="rId2"/>
          <a:stretch>
            <a:fillRect/>
          </a:stretch>
        </p:blipFill>
        <p:spPr>
          <a:xfrm>
            <a:off x="977771" y="1793271"/>
            <a:ext cx="10064302" cy="7649887"/>
          </a:xfrm>
          <a:prstGeom prst="rect">
            <a:avLst/>
          </a:prstGeom>
        </p:spPr>
      </p:pic>
      <p:pic>
        <p:nvPicPr>
          <p:cNvPr id="5" name="Picture 4"/>
          <p:cNvPicPr>
            <a:picLocks noChangeAspect="1"/>
          </p:cNvPicPr>
          <p:nvPr/>
        </p:nvPicPr>
        <p:blipFill>
          <a:blip r:embed="rId3"/>
          <a:stretch>
            <a:fillRect/>
          </a:stretch>
        </p:blipFill>
        <p:spPr>
          <a:xfrm>
            <a:off x="9724938" y="906705"/>
            <a:ext cx="7399279" cy="6629935"/>
          </a:xfrm>
          <a:prstGeom prst="rect">
            <a:avLst/>
          </a:prstGeom>
        </p:spPr>
      </p:pic>
      <p:cxnSp>
        <p:nvCxnSpPr>
          <p:cNvPr id="7" name="Straight Arrow Connector 6"/>
          <p:cNvCxnSpPr/>
          <p:nvPr/>
        </p:nvCxnSpPr>
        <p:spPr>
          <a:xfrm flipV="1">
            <a:off x="6816436" y="4433455"/>
            <a:ext cx="2908502" cy="12053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Heptagon 7"/>
          <p:cNvSpPr/>
          <p:nvPr/>
        </p:nvSpPr>
        <p:spPr>
          <a:xfrm>
            <a:off x="583941" y="2697183"/>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Heptagon 8"/>
          <p:cNvSpPr/>
          <p:nvPr/>
        </p:nvSpPr>
        <p:spPr>
          <a:xfrm>
            <a:off x="583941" y="3076314"/>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Heptagon 9"/>
          <p:cNvSpPr/>
          <p:nvPr/>
        </p:nvSpPr>
        <p:spPr>
          <a:xfrm>
            <a:off x="583941" y="403210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Heptagon 10"/>
          <p:cNvSpPr/>
          <p:nvPr/>
        </p:nvSpPr>
        <p:spPr>
          <a:xfrm>
            <a:off x="1387505" y="524775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Heptagon 11"/>
          <p:cNvSpPr/>
          <p:nvPr/>
        </p:nvSpPr>
        <p:spPr>
          <a:xfrm>
            <a:off x="780856" y="8056679"/>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Heptagon 12"/>
          <p:cNvSpPr/>
          <p:nvPr/>
        </p:nvSpPr>
        <p:spPr>
          <a:xfrm>
            <a:off x="1387505" y="5638800"/>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2024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Top 3 of </a:t>
            </a:r>
            <a:br>
              <a:rPr lang="en-US" dirty="0" smtClean="0"/>
            </a:br>
            <a:r>
              <a:rPr lang="en-US" dirty="0" smtClean="0"/>
              <a:t>best liked tweets per conference</a:t>
            </a:r>
            <a:endParaRPr lang="nl-NL" dirty="0"/>
          </a:p>
        </p:txBody>
      </p:sp>
      <p:pic>
        <p:nvPicPr>
          <p:cNvPr id="3" name="Picture 2"/>
          <p:cNvPicPr>
            <a:picLocks noChangeAspect="1"/>
          </p:cNvPicPr>
          <p:nvPr/>
        </p:nvPicPr>
        <p:blipFill>
          <a:blip r:embed="rId2"/>
          <a:stretch>
            <a:fillRect/>
          </a:stretch>
        </p:blipFill>
        <p:spPr>
          <a:xfrm>
            <a:off x="1095366" y="2189747"/>
            <a:ext cx="15162011" cy="6981961"/>
          </a:xfrm>
          <a:prstGeom prst="rect">
            <a:avLst/>
          </a:prstGeom>
        </p:spPr>
      </p:pic>
      <p:sp>
        <p:nvSpPr>
          <p:cNvPr id="4" name="Rectangle 3"/>
          <p:cNvSpPr/>
          <p:nvPr/>
        </p:nvSpPr>
        <p:spPr>
          <a:xfrm>
            <a:off x="5938197" y="4415942"/>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5" name="Left Arrow 4"/>
          <p:cNvSpPr/>
          <p:nvPr/>
        </p:nvSpPr>
        <p:spPr>
          <a:xfrm>
            <a:off x="5553966" y="3602169"/>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2281" y="4352379"/>
            <a:ext cx="1820487" cy="9569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5095" y="4010655"/>
            <a:ext cx="2918300" cy="1459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88808" y="4315115"/>
            <a:ext cx="1820487" cy="95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960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End to end </a:t>
            </a:r>
            <a:r>
              <a:rPr lang="en-US" dirty="0" smtClean="0"/>
              <a:t>flow Cloud Enabled</a:t>
            </a:r>
            <a:endParaRPr lang="nl-NL" dirty="0"/>
          </a:p>
        </p:txBody>
      </p:sp>
      <p:sp>
        <p:nvSpPr>
          <p:cNvPr id="4" name="Cloud 3"/>
          <p:cNvSpPr/>
          <p:nvPr/>
        </p:nvSpPr>
        <p:spPr>
          <a:xfrm>
            <a:off x="977771" y="2399347"/>
            <a:ext cx="1889760" cy="1030605"/>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2517" y="2516197"/>
            <a:ext cx="909170" cy="739759"/>
          </a:xfrm>
          <a:prstGeom prst="rect">
            <a:avLst/>
          </a:prstGeom>
          <a:noFill/>
          <a:extLst>
            <a:ext uri="{909E8E84-426E-40DD-AFC4-6F175D3DCCD1}">
              <a14:hiddenFill xmlns:a14="http://schemas.microsoft.com/office/drawing/2010/main">
                <a:solidFill>
                  <a:srgbClr val="FFFFFF"/>
                </a:solidFill>
              </a14:hiddenFill>
            </a:ext>
          </a:extLst>
        </p:spPr>
      </p:pic>
      <p:sp>
        <p:nvSpPr>
          <p:cNvPr id="6" name="Cloud 5"/>
          <p:cNvSpPr/>
          <p:nvPr/>
        </p:nvSpPr>
        <p:spPr>
          <a:xfrm>
            <a:off x="3807510" y="1980145"/>
            <a:ext cx="2985885" cy="1030605"/>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 name="Picture 2" descr="Image result for logo ifttt"/>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042575" y="1905211"/>
            <a:ext cx="2620198" cy="1180474"/>
          </a:xfrm>
          <a:prstGeom prst="rect">
            <a:avLst/>
          </a:prstGeom>
          <a:noFill/>
          <a:extLst>
            <a:ext uri="{909E8E84-426E-40DD-AFC4-6F175D3DCCD1}">
              <a14:hiddenFill xmlns:a14="http://schemas.microsoft.com/office/drawing/2010/main">
                <a:solidFill>
                  <a:srgbClr val="FFFFFF"/>
                </a:solidFill>
              </a14:hiddenFill>
            </a:ext>
          </a:extLst>
        </p:spPr>
      </p:pic>
      <p:sp>
        <p:nvSpPr>
          <p:cNvPr id="9" name="Cloud 8"/>
          <p:cNvSpPr/>
          <p:nvPr/>
        </p:nvSpPr>
        <p:spPr>
          <a:xfrm>
            <a:off x="7733374" y="1175657"/>
            <a:ext cx="8957172" cy="330371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p:cNvSpPr/>
          <p:nvPr/>
        </p:nvSpPr>
        <p:spPr>
          <a:xfrm>
            <a:off x="8338484" y="2178708"/>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ounded Rectangle 11"/>
          <p:cNvSpPr/>
          <p:nvPr/>
        </p:nvSpPr>
        <p:spPr>
          <a:xfrm>
            <a:off x="8338484" y="2178708"/>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bg2">
                    <a:lumMod val="95000"/>
                  </a:schemeClr>
                </a:solidFill>
              </a:rPr>
              <a:t>API</a:t>
            </a:r>
            <a:endParaRPr lang="en-US" sz="1600" b="1" dirty="0">
              <a:solidFill>
                <a:schemeClr val="bg2">
                  <a:lumMod val="95000"/>
                </a:schemeClr>
              </a:solidFill>
            </a:endParaRPr>
          </a:p>
        </p:txBody>
      </p:sp>
      <p:sp>
        <p:nvSpPr>
          <p:cNvPr id="13" name="Rounded Rectangle 12"/>
          <p:cNvSpPr/>
          <p:nvPr/>
        </p:nvSpPr>
        <p:spPr>
          <a:xfrm>
            <a:off x="14751662" y="1633200"/>
            <a:ext cx="1251454" cy="67890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smtClean="0">
                <a:solidFill>
                  <a:schemeClr val="tx2"/>
                </a:solidFill>
              </a:rPr>
              <a:t>Cache</a:t>
            </a:r>
            <a:endParaRPr lang="en-US" sz="1800" dirty="0">
              <a:solidFill>
                <a:schemeClr val="tx2"/>
              </a:solidFill>
            </a:endParaRPr>
          </a:p>
        </p:txBody>
      </p:sp>
      <p:sp>
        <p:nvSpPr>
          <p:cNvPr id="16" name="Rounded Rectangle 15"/>
          <p:cNvSpPr/>
          <p:nvPr/>
        </p:nvSpPr>
        <p:spPr>
          <a:xfrm>
            <a:off x="10515306" y="1958438"/>
            <a:ext cx="3708876" cy="129751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smtClean="0">
              <a:solidFill>
                <a:schemeClr val="tx2"/>
              </a:solidFill>
            </a:endParaRPr>
          </a:p>
          <a:p>
            <a:pPr algn="ctr"/>
            <a:endParaRPr lang="nl-NL" sz="1600" dirty="0" smtClean="0">
              <a:solidFill>
                <a:schemeClr val="tx2"/>
              </a:solidFill>
            </a:endParaRPr>
          </a:p>
          <a:p>
            <a:pPr algn="ctr"/>
            <a:r>
              <a:rPr lang="nl-NL" sz="1600" dirty="0" err="1" smtClean="0">
                <a:solidFill>
                  <a:schemeClr val="tx2"/>
                </a:solidFill>
              </a:rPr>
              <a:t>EventHub</a:t>
            </a:r>
            <a:r>
              <a:rPr lang="nl-NL" sz="1600" dirty="0" smtClean="0">
                <a:solidFill>
                  <a:schemeClr val="tx2"/>
                </a:solidFill>
              </a:rPr>
              <a:t> CS</a:t>
            </a:r>
          </a:p>
          <a:p>
            <a:pPr algn="ctr"/>
            <a:endParaRPr lang="en-US" sz="1600" dirty="0">
              <a:solidFill>
                <a:schemeClr val="tx2"/>
              </a:solidFill>
            </a:endParaRPr>
          </a:p>
          <a:p>
            <a:pPr algn="ctr"/>
            <a:endParaRPr lang="en-US" sz="1600" dirty="0">
              <a:solidFill>
                <a:schemeClr val="tx2"/>
              </a:solidFill>
            </a:endParaRPr>
          </a:p>
        </p:txBody>
      </p:sp>
      <p:pic>
        <p:nvPicPr>
          <p:cNvPr id="2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44996" y="1992988"/>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21" name="Lightning Bolt 20"/>
          <p:cNvSpPr/>
          <p:nvPr/>
        </p:nvSpPr>
        <p:spPr>
          <a:xfrm>
            <a:off x="10515306" y="170041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831015" y="2531133"/>
            <a:ext cx="381836" cy="523220"/>
          </a:xfrm>
          <a:prstGeom prst="rect">
            <a:avLst/>
          </a:prstGeom>
          <a:noFill/>
        </p:spPr>
        <p:txBody>
          <a:bodyPr wrap="none" rtlCol="0">
            <a:spAutoFit/>
          </a:bodyPr>
          <a:lstStyle/>
          <a:p>
            <a:r>
              <a:rPr lang="nl-NL" sz="2800" dirty="0" smtClean="0"/>
              <a:t>µ</a:t>
            </a:r>
            <a:endParaRPr lang="nl-NL" sz="2800" dirty="0"/>
          </a:p>
        </p:txBody>
      </p:sp>
      <p:sp>
        <p:nvSpPr>
          <p:cNvPr id="25" name="Cloud 24"/>
          <p:cNvSpPr/>
          <p:nvPr/>
        </p:nvSpPr>
        <p:spPr>
          <a:xfrm>
            <a:off x="8395065" y="5223684"/>
            <a:ext cx="7006641" cy="228614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Lightning Bolt 25"/>
          <p:cNvSpPr/>
          <p:nvPr/>
        </p:nvSpPr>
        <p:spPr>
          <a:xfrm>
            <a:off x="9495451" y="269669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9382910" y="289502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6335486" y="1358201"/>
            <a:ext cx="2134339" cy="906482"/>
          </a:xfrm>
          <a:custGeom>
            <a:avLst/>
            <a:gdLst>
              <a:gd name="connsiteX0" fmla="*/ 0 w 2481943"/>
              <a:gd name="connsiteY0" fmla="*/ 1045366 h 1332749"/>
              <a:gd name="connsiteX1" fmla="*/ 1045028 w 2481943"/>
              <a:gd name="connsiteY1" fmla="*/ 337 h 1332749"/>
              <a:gd name="connsiteX2" fmla="*/ 1254034 w 2481943"/>
              <a:gd name="connsiteY2" fmla="*/ 927800 h 1332749"/>
              <a:gd name="connsiteX3" fmla="*/ 1933303 w 2481943"/>
              <a:gd name="connsiteY3" fmla="*/ 640417 h 1332749"/>
              <a:gd name="connsiteX4" fmla="*/ 2481943 w 2481943"/>
              <a:gd name="connsiteY4" fmla="*/ 1332749 h 1332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3" h="1332749">
                <a:moveTo>
                  <a:pt x="0" y="1045366"/>
                </a:moveTo>
                <a:cubicBezTo>
                  <a:pt x="418011" y="532648"/>
                  <a:pt x="836022" y="19931"/>
                  <a:pt x="1045028" y="337"/>
                </a:cubicBezTo>
                <a:cubicBezTo>
                  <a:pt x="1254034" y="-19257"/>
                  <a:pt x="1105988" y="821120"/>
                  <a:pt x="1254034" y="927800"/>
                </a:cubicBezTo>
                <a:cubicBezTo>
                  <a:pt x="1402080" y="1034480"/>
                  <a:pt x="1728652" y="572925"/>
                  <a:pt x="1933303" y="640417"/>
                </a:cubicBezTo>
                <a:cubicBezTo>
                  <a:pt x="2137955" y="707908"/>
                  <a:pt x="2309949" y="1020328"/>
                  <a:pt x="2481943" y="133274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Freeform 31"/>
          <p:cNvSpPr/>
          <p:nvPr/>
        </p:nvSpPr>
        <p:spPr>
          <a:xfrm>
            <a:off x="2450881" y="2207623"/>
            <a:ext cx="1742296" cy="650374"/>
          </a:xfrm>
          <a:custGeom>
            <a:avLst/>
            <a:gdLst>
              <a:gd name="connsiteX0" fmla="*/ 1742296 w 1742296"/>
              <a:gd name="connsiteY0" fmla="*/ 0 h 650374"/>
              <a:gd name="connsiteX1" fmla="*/ 83313 w 1742296"/>
              <a:gd name="connsiteY1" fmla="*/ 52251 h 650374"/>
              <a:gd name="connsiteX2" fmla="*/ 357633 w 1742296"/>
              <a:gd name="connsiteY2" fmla="*/ 613954 h 650374"/>
              <a:gd name="connsiteX3" fmla="*/ 1311222 w 1742296"/>
              <a:gd name="connsiteY3" fmla="*/ 548640 h 650374"/>
            </a:gdLst>
            <a:ahLst/>
            <a:cxnLst>
              <a:cxn ang="0">
                <a:pos x="connsiteX0" y="connsiteY0"/>
              </a:cxn>
              <a:cxn ang="0">
                <a:pos x="connsiteX1" y="connsiteY1"/>
              </a:cxn>
              <a:cxn ang="0">
                <a:pos x="connsiteX2" y="connsiteY2"/>
              </a:cxn>
              <a:cxn ang="0">
                <a:pos x="connsiteX3" y="connsiteY3"/>
              </a:cxn>
            </a:cxnLst>
            <a:rect l="l" t="t" r="r" b="b"/>
            <a:pathLst>
              <a:path w="1742296" h="650374">
                <a:moveTo>
                  <a:pt x="1742296" y="0"/>
                </a:moveTo>
                <a:lnTo>
                  <a:pt x="83313" y="52251"/>
                </a:lnTo>
                <a:cubicBezTo>
                  <a:pt x="-147464" y="154577"/>
                  <a:pt x="152982" y="531223"/>
                  <a:pt x="357633" y="613954"/>
                </a:cubicBezTo>
                <a:cubicBezTo>
                  <a:pt x="562284" y="696685"/>
                  <a:pt x="936753" y="622662"/>
                  <a:pt x="1311222" y="54864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ounded Rectangle 32"/>
          <p:cNvSpPr/>
          <p:nvPr/>
        </p:nvSpPr>
        <p:spPr>
          <a:xfrm>
            <a:off x="9355436" y="5995058"/>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Tweets Aggregation</a:t>
            </a:r>
            <a:endParaRPr lang="en-US" sz="1600" dirty="0"/>
          </a:p>
        </p:txBody>
      </p:sp>
      <p:sp>
        <p:nvSpPr>
          <p:cNvPr id="35" name="TextBox 34"/>
          <p:cNvSpPr txBox="1"/>
          <p:nvPr/>
        </p:nvSpPr>
        <p:spPr>
          <a:xfrm>
            <a:off x="10598805" y="5998789"/>
            <a:ext cx="391454" cy="523220"/>
          </a:xfrm>
          <a:prstGeom prst="rect">
            <a:avLst/>
          </a:prstGeom>
          <a:noFill/>
        </p:spPr>
        <p:txBody>
          <a:bodyPr wrap="none" rtlCol="0">
            <a:spAutoFit/>
          </a:bodyPr>
          <a:lstStyle/>
          <a:p>
            <a:r>
              <a:rPr lang="nl-NL" sz="2800" dirty="0" smtClean="0"/>
              <a:t>µ</a:t>
            </a:r>
          </a:p>
        </p:txBody>
      </p:sp>
      <p:sp>
        <p:nvSpPr>
          <p:cNvPr id="36" name="Lightning Bolt 35"/>
          <p:cNvSpPr/>
          <p:nvPr/>
        </p:nvSpPr>
        <p:spPr>
          <a:xfrm>
            <a:off x="9181840" y="613978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10968719" y="6754776"/>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9540426" y="1789611"/>
            <a:ext cx="1073738" cy="1105409"/>
          </a:xfrm>
          <a:custGeom>
            <a:avLst/>
            <a:gdLst>
              <a:gd name="connsiteX0" fmla="*/ 277419 w 1178756"/>
              <a:gd name="connsiteY0" fmla="*/ 1541418 h 1541418"/>
              <a:gd name="connsiteX1" fmla="*/ 434173 w 1178756"/>
              <a:gd name="connsiteY1" fmla="*/ 901338 h 1541418"/>
              <a:gd name="connsiteX2" fmla="*/ 3099 w 1178756"/>
              <a:gd name="connsiteY2" fmla="*/ 509452 h 1541418"/>
              <a:gd name="connsiteX3" fmla="*/ 695430 w 1178756"/>
              <a:gd name="connsiteY3" fmla="*/ 91440 h 1541418"/>
              <a:gd name="connsiteX4" fmla="*/ 1178756 w 1178756"/>
              <a:gd name="connsiteY4" fmla="*/ 0 h 1541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56" h="1541418">
                <a:moveTo>
                  <a:pt x="277419" y="1541418"/>
                </a:moveTo>
                <a:cubicBezTo>
                  <a:pt x="378656" y="1307375"/>
                  <a:pt x="479893" y="1073332"/>
                  <a:pt x="434173" y="901338"/>
                </a:cubicBezTo>
                <a:cubicBezTo>
                  <a:pt x="388453" y="729344"/>
                  <a:pt x="-40444" y="644435"/>
                  <a:pt x="3099" y="509452"/>
                </a:cubicBezTo>
                <a:cubicBezTo>
                  <a:pt x="46642" y="374469"/>
                  <a:pt x="499487" y="176349"/>
                  <a:pt x="695430" y="91440"/>
                </a:cubicBezTo>
                <a:cubicBezTo>
                  <a:pt x="891373" y="6531"/>
                  <a:pt x="1035064" y="3265"/>
                  <a:pt x="1178756"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ounded Rectangle 40"/>
          <p:cNvSpPr/>
          <p:nvPr/>
        </p:nvSpPr>
        <p:spPr>
          <a:xfrm>
            <a:off x="11533794" y="2774398"/>
            <a:ext cx="666347" cy="407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Likes</a:t>
            </a:r>
            <a:endParaRPr lang="nl-NL" sz="1400" dirty="0"/>
          </a:p>
        </p:txBody>
      </p:sp>
      <p:sp>
        <p:nvSpPr>
          <p:cNvPr id="42" name="Rounded Rectangle 41"/>
          <p:cNvSpPr/>
          <p:nvPr/>
        </p:nvSpPr>
        <p:spPr>
          <a:xfrm>
            <a:off x="10586540" y="2769499"/>
            <a:ext cx="802350" cy="412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Tweets</a:t>
            </a:r>
            <a:endParaRPr lang="nl-NL" sz="1400" dirty="0"/>
          </a:p>
        </p:txBody>
      </p:sp>
      <p:sp>
        <p:nvSpPr>
          <p:cNvPr id="44" name="Rounded Rectangle 43"/>
          <p:cNvSpPr/>
          <p:nvPr/>
        </p:nvSpPr>
        <p:spPr>
          <a:xfrm>
            <a:off x="5672546" y="495837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Rounded Rectangle 44"/>
          <p:cNvSpPr/>
          <p:nvPr/>
        </p:nvSpPr>
        <p:spPr>
          <a:xfrm>
            <a:off x="5685609" y="495837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bg2">
                    <a:lumMod val="95000"/>
                  </a:schemeClr>
                </a:solidFill>
              </a:rPr>
              <a:t>UI</a:t>
            </a:r>
            <a:endParaRPr lang="en-US" sz="1600" b="1" dirty="0">
              <a:solidFill>
                <a:schemeClr val="bg2">
                  <a:lumMod val="95000"/>
                </a:schemeClr>
              </a:solidFill>
            </a:endParaRPr>
          </a:p>
        </p:txBody>
      </p:sp>
      <p:sp>
        <p:nvSpPr>
          <p:cNvPr id="46" name="TextBox 45"/>
          <p:cNvSpPr txBox="1"/>
          <p:nvPr/>
        </p:nvSpPr>
        <p:spPr>
          <a:xfrm>
            <a:off x="6616590" y="4841547"/>
            <a:ext cx="381836" cy="523220"/>
          </a:xfrm>
          <a:prstGeom prst="rect">
            <a:avLst/>
          </a:prstGeom>
          <a:noFill/>
        </p:spPr>
        <p:txBody>
          <a:bodyPr wrap="none" rtlCol="0">
            <a:spAutoFit/>
          </a:bodyPr>
          <a:lstStyle/>
          <a:p>
            <a:r>
              <a:rPr lang="nl-NL" sz="2800" dirty="0" smtClean="0"/>
              <a:t>µ</a:t>
            </a:r>
            <a:endParaRPr lang="nl-NL" sz="2800" dirty="0"/>
          </a:p>
        </p:txBody>
      </p:sp>
      <p:sp>
        <p:nvSpPr>
          <p:cNvPr id="47" name="Lightning Bolt 46"/>
          <p:cNvSpPr/>
          <p:nvPr/>
        </p:nvSpPr>
        <p:spPr>
          <a:xfrm>
            <a:off x="6237382" y="458880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Lightning Bolt 48"/>
          <p:cNvSpPr/>
          <p:nvPr/>
        </p:nvSpPr>
        <p:spPr>
          <a:xfrm>
            <a:off x="11101063" y="641651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470263" y="4911634"/>
            <a:ext cx="2717074" cy="1331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p>
          <a:p>
            <a:pPr algn="ctr"/>
            <a:r>
              <a:rPr lang="en-US" dirty="0" smtClean="0"/>
              <a:t>Chrome</a:t>
            </a:r>
            <a:endParaRPr lang="nl-NL" dirty="0"/>
          </a:p>
        </p:txBody>
      </p:sp>
      <p:sp>
        <p:nvSpPr>
          <p:cNvPr id="51" name="Rounded Rectangle 50"/>
          <p:cNvSpPr/>
          <p:nvPr/>
        </p:nvSpPr>
        <p:spPr>
          <a:xfrm>
            <a:off x="1265048" y="6126769"/>
            <a:ext cx="2717074" cy="1331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p>
          <a:p>
            <a:pPr algn="ctr"/>
            <a:r>
              <a:rPr lang="en-US" dirty="0" smtClean="0"/>
              <a:t>Firefox</a:t>
            </a:r>
            <a:endParaRPr lang="nl-NL" dirty="0"/>
          </a:p>
        </p:txBody>
      </p:sp>
      <p:cxnSp>
        <p:nvCxnSpPr>
          <p:cNvPr id="53" name="Straight Arrow Connector 52"/>
          <p:cNvCxnSpPr>
            <a:stCxn id="50" idx="3"/>
            <a:endCxn id="45" idx="1"/>
          </p:cNvCxnSpPr>
          <p:nvPr/>
        </p:nvCxnSpPr>
        <p:spPr>
          <a:xfrm flipV="1">
            <a:off x="3187337" y="5103157"/>
            <a:ext cx="2498272" cy="474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1" idx="3"/>
            <a:endCxn id="45" idx="1"/>
          </p:cNvCxnSpPr>
          <p:nvPr/>
        </p:nvCxnSpPr>
        <p:spPr>
          <a:xfrm flipV="1">
            <a:off x="3982122" y="5103157"/>
            <a:ext cx="1703487" cy="1689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11979296" y="5994531"/>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Likes</a:t>
            </a:r>
          </a:p>
          <a:p>
            <a:pPr algn="ctr"/>
            <a:r>
              <a:rPr lang="en-US" sz="1600" dirty="0" smtClean="0"/>
              <a:t>Aggregation</a:t>
            </a:r>
            <a:endParaRPr lang="en-US" sz="1600" dirty="0"/>
          </a:p>
        </p:txBody>
      </p:sp>
      <p:sp>
        <p:nvSpPr>
          <p:cNvPr id="59" name="TextBox 58"/>
          <p:cNvSpPr txBox="1"/>
          <p:nvPr/>
        </p:nvSpPr>
        <p:spPr>
          <a:xfrm>
            <a:off x="13222665" y="5998262"/>
            <a:ext cx="391454" cy="523220"/>
          </a:xfrm>
          <a:prstGeom prst="rect">
            <a:avLst/>
          </a:prstGeom>
          <a:noFill/>
        </p:spPr>
        <p:txBody>
          <a:bodyPr wrap="none" rtlCol="0">
            <a:spAutoFit/>
          </a:bodyPr>
          <a:lstStyle/>
          <a:p>
            <a:r>
              <a:rPr lang="nl-NL" sz="2800" dirty="0" smtClean="0"/>
              <a:t>µ</a:t>
            </a:r>
          </a:p>
        </p:txBody>
      </p:sp>
      <p:sp>
        <p:nvSpPr>
          <p:cNvPr id="60" name="Lightning Bolt 59"/>
          <p:cNvSpPr/>
          <p:nvPr/>
        </p:nvSpPr>
        <p:spPr>
          <a:xfrm>
            <a:off x="11805700" y="613925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a:off x="13592579" y="675424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Lightning Bolt 61"/>
          <p:cNvSpPr/>
          <p:nvPr/>
        </p:nvSpPr>
        <p:spPr>
          <a:xfrm>
            <a:off x="13724923" y="641599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ightning Bolt 71"/>
          <p:cNvSpPr/>
          <p:nvPr/>
        </p:nvSpPr>
        <p:spPr>
          <a:xfrm>
            <a:off x="6984067" y="548159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p:cNvSpPr/>
          <p:nvPr/>
        </p:nvSpPr>
        <p:spPr>
          <a:xfrm>
            <a:off x="6871526" y="567992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7354389" y="1867989"/>
            <a:ext cx="3187337" cy="3879668"/>
          </a:xfrm>
          <a:custGeom>
            <a:avLst/>
            <a:gdLst>
              <a:gd name="connsiteX0" fmla="*/ 0 w 3187337"/>
              <a:gd name="connsiteY0" fmla="*/ 3879668 h 3879668"/>
              <a:gd name="connsiteX1" fmla="*/ 2873828 w 3187337"/>
              <a:gd name="connsiteY1" fmla="*/ 2155371 h 3879668"/>
              <a:gd name="connsiteX2" fmla="*/ 2730137 w 3187337"/>
              <a:gd name="connsiteY2" fmla="*/ 418011 h 3879668"/>
              <a:gd name="connsiteX3" fmla="*/ 3187337 w 3187337"/>
              <a:gd name="connsiteY3" fmla="*/ 0 h 3879668"/>
            </a:gdLst>
            <a:ahLst/>
            <a:cxnLst>
              <a:cxn ang="0">
                <a:pos x="connsiteX0" y="connsiteY0"/>
              </a:cxn>
              <a:cxn ang="0">
                <a:pos x="connsiteX1" y="connsiteY1"/>
              </a:cxn>
              <a:cxn ang="0">
                <a:pos x="connsiteX2" y="connsiteY2"/>
              </a:cxn>
              <a:cxn ang="0">
                <a:pos x="connsiteX3" y="connsiteY3"/>
              </a:cxn>
            </a:cxnLst>
            <a:rect l="l" t="t" r="r" b="b"/>
            <a:pathLst>
              <a:path w="3187337" h="3879668">
                <a:moveTo>
                  <a:pt x="0" y="3879668"/>
                </a:moveTo>
                <a:cubicBezTo>
                  <a:pt x="1209402" y="3305991"/>
                  <a:pt x="2418805" y="2732314"/>
                  <a:pt x="2873828" y="2155371"/>
                </a:cubicBezTo>
                <a:cubicBezTo>
                  <a:pt x="3328851" y="1578428"/>
                  <a:pt x="2677886" y="777239"/>
                  <a:pt x="2730137" y="418011"/>
                </a:cubicBezTo>
                <a:cubicBezTo>
                  <a:pt x="2782389" y="58782"/>
                  <a:pt x="2984863" y="29391"/>
                  <a:pt x="3187337"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5" name="Freeform 74"/>
          <p:cNvSpPr/>
          <p:nvPr/>
        </p:nvSpPr>
        <p:spPr>
          <a:xfrm>
            <a:off x="6339975" y="3318821"/>
            <a:ext cx="4512341" cy="1279305"/>
          </a:xfrm>
          <a:custGeom>
            <a:avLst/>
            <a:gdLst>
              <a:gd name="connsiteX0" fmla="*/ 5534162 w 5534162"/>
              <a:gd name="connsiteY0" fmla="*/ 0 h 1358537"/>
              <a:gd name="connsiteX1" fmla="*/ 3992745 w 5534162"/>
              <a:gd name="connsiteY1" fmla="*/ 1306285 h 1358537"/>
              <a:gd name="connsiteX2" fmla="*/ 596402 w 5534162"/>
              <a:gd name="connsiteY2" fmla="*/ 888274 h 1358537"/>
              <a:gd name="connsiteX3" fmla="*/ 21636 w 5534162"/>
              <a:gd name="connsiteY3" fmla="*/ 1358537 h 1358537"/>
            </a:gdLst>
            <a:ahLst/>
            <a:cxnLst>
              <a:cxn ang="0">
                <a:pos x="connsiteX0" y="connsiteY0"/>
              </a:cxn>
              <a:cxn ang="0">
                <a:pos x="connsiteX1" y="connsiteY1"/>
              </a:cxn>
              <a:cxn ang="0">
                <a:pos x="connsiteX2" y="connsiteY2"/>
              </a:cxn>
              <a:cxn ang="0">
                <a:pos x="connsiteX3" y="connsiteY3"/>
              </a:cxn>
            </a:cxnLst>
            <a:rect l="l" t="t" r="r" b="b"/>
            <a:pathLst>
              <a:path w="5534162" h="1358537">
                <a:moveTo>
                  <a:pt x="5534162" y="0"/>
                </a:moveTo>
                <a:cubicBezTo>
                  <a:pt x="5174933" y="579119"/>
                  <a:pt x="4815705" y="1158239"/>
                  <a:pt x="3992745" y="1306285"/>
                </a:cubicBezTo>
                <a:cubicBezTo>
                  <a:pt x="3169785" y="1454331"/>
                  <a:pt x="1258253" y="879565"/>
                  <a:pt x="596402" y="888274"/>
                </a:cubicBezTo>
                <a:cubicBezTo>
                  <a:pt x="-65450" y="896983"/>
                  <a:pt x="-21907" y="1127760"/>
                  <a:pt x="21636" y="1358537"/>
                </a:cubicBezTo>
              </a:path>
            </a:pathLst>
          </a:custGeom>
          <a:noFill/>
          <a:ln w="28575">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6" name="Picture 33"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11845" y="12479101"/>
            <a:ext cx="607288" cy="3036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ogo html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1913" y="5728565"/>
            <a:ext cx="1371751" cy="13717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5141" y="6023303"/>
            <a:ext cx="2159009" cy="1079505"/>
          </a:xfrm>
          <a:prstGeom prst="rect">
            <a:avLst/>
          </a:prstGeom>
          <a:noFill/>
          <a:extLst>
            <a:ext uri="{909E8E84-426E-40DD-AFC4-6F175D3DCCD1}">
              <a14:hiddenFill xmlns:a14="http://schemas.microsoft.com/office/drawing/2010/main">
                <a:solidFill>
                  <a:srgbClr val="FFFFFF"/>
                </a:solidFill>
              </a14:hiddenFill>
            </a:ext>
          </a:extLst>
        </p:spPr>
      </p:pic>
      <p:sp>
        <p:nvSpPr>
          <p:cNvPr id="79" name="Rounded Rectangle 78"/>
          <p:cNvSpPr/>
          <p:nvPr/>
        </p:nvSpPr>
        <p:spPr>
          <a:xfrm>
            <a:off x="14746386" y="26017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0" name="Rounded Rectangle 79"/>
          <p:cNvSpPr/>
          <p:nvPr/>
        </p:nvSpPr>
        <p:spPr>
          <a:xfrm>
            <a:off x="14746386" y="26017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bg2">
                    <a:lumMod val="95000"/>
                  </a:schemeClr>
                </a:solidFill>
              </a:rPr>
              <a:t>API</a:t>
            </a:r>
            <a:endParaRPr lang="en-US" sz="1600" b="1" dirty="0">
              <a:solidFill>
                <a:schemeClr val="bg2">
                  <a:lumMod val="95000"/>
                </a:schemeClr>
              </a:solidFill>
            </a:endParaRPr>
          </a:p>
        </p:txBody>
      </p:sp>
      <p:sp>
        <p:nvSpPr>
          <p:cNvPr id="81" name="TextBox 80"/>
          <p:cNvSpPr txBox="1"/>
          <p:nvPr/>
        </p:nvSpPr>
        <p:spPr>
          <a:xfrm>
            <a:off x="15238917" y="2954135"/>
            <a:ext cx="381836" cy="523220"/>
          </a:xfrm>
          <a:prstGeom prst="rect">
            <a:avLst/>
          </a:prstGeom>
          <a:noFill/>
        </p:spPr>
        <p:txBody>
          <a:bodyPr wrap="none" rtlCol="0">
            <a:spAutoFit/>
          </a:bodyPr>
          <a:lstStyle/>
          <a:p>
            <a:r>
              <a:rPr lang="nl-NL" sz="2800" dirty="0" smtClean="0"/>
              <a:t>µ</a:t>
            </a:r>
            <a:endParaRPr lang="nl-NL" sz="2800" dirty="0"/>
          </a:p>
        </p:txBody>
      </p:sp>
      <p:sp>
        <p:nvSpPr>
          <p:cNvPr id="77" name="Up Arrow 76"/>
          <p:cNvSpPr/>
          <p:nvPr/>
        </p:nvSpPr>
        <p:spPr>
          <a:xfrm>
            <a:off x="15384747" y="2229260"/>
            <a:ext cx="380457" cy="4752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36799" y="3403124"/>
            <a:ext cx="2159009" cy="107950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2313" y="2972923"/>
            <a:ext cx="2159009" cy="1079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java"/>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41041" y="6792489"/>
            <a:ext cx="1130098" cy="6939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Image result for logo java"/>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53175" y="6699115"/>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82" name="Freeform 81"/>
          <p:cNvSpPr/>
          <p:nvPr/>
        </p:nvSpPr>
        <p:spPr>
          <a:xfrm flipH="1">
            <a:off x="10920549" y="3226527"/>
            <a:ext cx="1305012" cy="2086626"/>
          </a:xfrm>
          <a:custGeom>
            <a:avLst/>
            <a:gdLst>
              <a:gd name="connsiteX0" fmla="*/ 1554480 w 1554480"/>
              <a:gd name="connsiteY0" fmla="*/ 0 h 2886891"/>
              <a:gd name="connsiteX1" fmla="*/ 1358537 w 1554480"/>
              <a:gd name="connsiteY1" fmla="*/ 1763485 h 2886891"/>
              <a:gd name="connsiteX2" fmla="*/ 378822 w 1554480"/>
              <a:gd name="connsiteY2" fmla="*/ 1854925 h 2886891"/>
              <a:gd name="connsiteX3" fmla="*/ 0 w 1554480"/>
              <a:gd name="connsiteY3" fmla="*/ 2886891 h 2886891"/>
            </a:gdLst>
            <a:ahLst/>
            <a:cxnLst>
              <a:cxn ang="0">
                <a:pos x="connsiteX0" y="connsiteY0"/>
              </a:cxn>
              <a:cxn ang="0">
                <a:pos x="connsiteX1" y="connsiteY1"/>
              </a:cxn>
              <a:cxn ang="0">
                <a:pos x="connsiteX2" y="connsiteY2"/>
              </a:cxn>
              <a:cxn ang="0">
                <a:pos x="connsiteX3" y="connsiteY3"/>
              </a:cxn>
            </a:cxnLst>
            <a:rect l="l" t="t" r="r" b="b"/>
            <a:pathLst>
              <a:path w="1554480" h="2886891">
                <a:moveTo>
                  <a:pt x="1554480" y="0"/>
                </a:moveTo>
                <a:cubicBezTo>
                  <a:pt x="1554480" y="727165"/>
                  <a:pt x="1554480" y="1454331"/>
                  <a:pt x="1358537" y="1763485"/>
                </a:cubicBezTo>
                <a:cubicBezTo>
                  <a:pt x="1162594" y="2072639"/>
                  <a:pt x="605245" y="1667691"/>
                  <a:pt x="378822" y="1854925"/>
                </a:cubicBezTo>
                <a:cubicBezTo>
                  <a:pt x="152399" y="2042159"/>
                  <a:pt x="76199" y="2464525"/>
                  <a:pt x="0" y="2886891"/>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8" name="Rounded Rectangle 67"/>
          <p:cNvSpPr/>
          <p:nvPr/>
        </p:nvSpPr>
        <p:spPr>
          <a:xfrm>
            <a:off x="12305368" y="2774398"/>
            <a:ext cx="806477" cy="41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Tweet Count</a:t>
            </a:r>
            <a:endParaRPr lang="nl-NL" sz="1400" dirty="0"/>
          </a:p>
        </p:txBody>
      </p:sp>
      <p:sp>
        <p:nvSpPr>
          <p:cNvPr id="69" name="Rounded Rectangle 68"/>
          <p:cNvSpPr/>
          <p:nvPr/>
        </p:nvSpPr>
        <p:spPr>
          <a:xfrm>
            <a:off x="13284762" y="2774398"/>
            <a:ext cx="806477" cy="41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Likes Top3</a:t>
            </a:r>
            <a:endParaRPr lang="nl-NL" sz="1400" dirty="0"/>
          </a:p>
        </p:txBody>
      </p:sp>
    </p:spTree>
    <p:extLst>
      <p:ext uri="{BB962C8B-B14F-4D97-AF65-F5344CB8AC3E}">
        <p14:creationId xmlns:p14="http://schemas.microsoft.com/office/powerpoint/2010/main" val="260806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Conclusion</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t>Fast </a:t>
            </a:r>
            <a:r>
              <a:rPr lang="en-US" dirty="0" smtClean="0"/>
              <a:t>data – Active UI</a:t>
            </a:r>
            <a:endParaRPr lang="en-US" dirty="0" smtClean="0"/>
          </a:p>
          <a:p>
            <a:r>
              <a:rPr lang="en-US" dirty="0" smtClean="0"/>
              <a:t>Decoupled processing</a:t>
            </a:r>
          </a:p>
          <a:p>
            <a:pPr lvl="1"/>
            <a:r>
              <a:rPr lang="en-US" dirty="0" smtClean="0"/>
              <a:t>And distributed across clouds and on premises</a:t>
            </a:r>
          </a:p>
          <a:p>
            <a:r>
              <a:rPr lang="en-US" dirty="0" smtClean="0"/>
              <a:t>Kafka</a:t>
            </a:r>
          </a:p>
          <a:p>
            <a:pPr lvl="1"/>
            <a:r>
              <a:rPr lang="en-US" dirty="0" smtClean="0"/>
              <a:t>Events &amp; Data Store</a:t>
            </a:r>
          </a:p>
          <a:p>
            <a:pPr lvl="1"/>
            <a:r>
              <a:rPr lang="en-US" dirty="0" smtClean="0"/>
              <a:t>Streaming Analysis</a:t>
            </a:r>
            <a:endParaRPr lang="en-US" dirty="0" smtClean="0"/>
          </a:p>
          <a:p>
            <a:r>
              <a:rPr lang="en-US" dirty="0" smtClean="0"/>
              <a:t>Modern browser – push capability</a:t>
            </a:r>
          </a:p>
          <a:p>
            <a:pPr lvl="1"/>
            <a:r>
              <a:rPr lang="en-US" dirty="0" smtClean="0"/>
              <a:t>SSE, </a:t>
            </a:r>
            <a:r>
              <a:rPr lang="en-US" dirty="0" err="1" smtClean="0"/>
              <a:t>WebSocket</a:t>
            </a:r>
            <a:r>
              <a:rPr lang="en-US" dirty="0" smtClean="0"/>
              <a:t>, </a:t>
            </a:r>
            <a:r>
              <a:rPr lang="en-US" i="1" dirty="0" smtClean="0"/>
              <a:t>HTTP/2, </a:t>
            </a:r>
            <a:r>
              <a:rPr lang="en-US" i="1" dirty="0" err="1" smtClean="0"/>
              <a:t>WebWorker</a:t>
            </a:r>
            <a:r>
              <a:rPr lang="en-US" i="1" dirty="0" smtClean="0"/>
              <a:t> Notifications</a:t>
            </a:r>
          </a:p>
          <a:p>
            <a:r>
              <a:rPr lang="en-US" dirty="0" smtClean="0"/>
              <a:t>Active UI with fresh data without burden on application server and back end system</a:t>
            </a:r>
          </a:p>
          <a:p>
            <a:pPr lvl="1"/>
            <a:r>
              <a:rPr lang="en-US" dirty="0" smtClean="0"/>
              <a:t>“</a:t>
            </a:r>
            <a:r>
              <a:rPr lang="en-US" b="1" i="1" dirty="0" smtClean="0"/>
              <a:t>Step away from that F5 key</a:t>
            </a:r>
            <a:r>
              <a:rPr lang="en-US" dirty="0" smtClean="0"/>
              <a:t>” </a:t>
            </a:r>
            <a:endParaRPr lang="en-US" dirty="0"/>
          </a:p>
        </p:txBody>
      </p:sp>
    </p:spTree>
    <p:extLst>
      <p:ext uri="{BB962C8B-B14F-4D97-AF65-F5344CB8AC3E}">
        <p14:creationId xmlns:p14="http://schemas.microsoft.com/office/powerpoint/2010/main" val="77271386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p:cNvSpPr txBox="1">
            <a:spLocks/>
          </p:cNvSpPr>
          <p:nvPr/>
        </p:nvSpPr>
        <p:spPr>
          <a:xfrm>
            <a:off x="571500" y="4659164"/>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smtClean="0">
                <a:solidFill>
                  <a:schemeClr val="accent6">
                    <a:lumMod val="50000"/>
                  </a:schemeClr>
                </a:solidFill>
              </a:rPr>
              <a:t>Blog: 	</a:t>
            </a:r>
            <a:r>
              <a:rPr lang="en-US" sz="2400" b="1" dirty="0" smtClean="0">
                <a:solidFill>
                  <a:schemeClr val="accent6">
                    <a:lumMod val="50000"/>
                  </a:schemeClr>
                </a:solidFill>
                <a:hlinkClick r:id="rId2"/>
              </a:rPr>
              <a:t>technology.amis.nl</a:t>
            </a:r>
            <a:endParaRPr lang="en-US" sz="2400" b="1" dirty="0">
              <a:solidFill>
                <a:schemeClr val="accent6">
                  <a:lumMod val="50000"/>
                </a:schemeClr>
              </a:solidFill>
            </a:endParaRPr>
          </a:p>
          <a:p>
            <a:pPr marL="0" indent="0">
              <a:buNone/>
            </a:pPr>
            <a:r>
              <a:rPr lang="en-US" sz="2400" b="1" dirty="0" smtClean="0">
                <a:solidFill>
                  <a:schemeClr val="accent6">
                    <a:lumMod val="50000"/>
                  </a:schemeClr>
                </a:solidFill>
              </a:rPr>
              <a:t>			</a:t>
            </a:r>
          </a:p>
          <a:p>
            <a:r>
              <a:rPr lang="en-US" sz="2400" b="1" dirty="0" smtClean="0">
                <a:solidFill>
                  <a:schemeClr val="accent6">
                    <a:lumMod val="50000"/>
                  </a:schemeClr>
                </a:solidFill>
              </a:rPr>
              <a:t>Email: 	</a:t>
            </a:r>
            <a:r>
              <a:rPr lang="en-US" sz="2400" b="1" dirty="0" smtClean="0">
                <a:solidFill>
                  <a:schemeClr val="accent6">
                    <a:lumMod val="50000"/>
                  </a:schemeClr>
                </a:solidFill>
                <a:hlinkClick r:id="rId3"/>
              </a:rPr>
              <a:t>lucas.jellema@amis.nl</a:t>
            </a:r>
            <a:r>
              <a:rPr lang="en-US" sz="2400" b="1" dirty="0" smtClean="0">
                <a:solidFill>
                  <a:schemeClr val="accent6">
                    <a:lumMod val="50000"/>
                  </a:schemeClr>
                </a:solidFill>
              </a:rPr>
              <a:t/>
            </a:r>
            <a:br>
              <a:rPr lang="en-US" sz="2400" b="1" dirty="0" smtClean="0">
                <a:solidFill>
                  <a:schemeClr val="accent6">
                    <a:lumMod val="50000"/>
                  </a:schemeClr>
                </a:solidFill>
              </a:rPr>
            </a:br>
            <a:endParaRPr lang="en-US" sz="2400" b="1" dirty="0" smtClean="0">
              <a:solidFill>
                <a:schemeClr val="accent6">
                  <a:lumMod val="50000"/>
                </a:schemeClr>
              </a:solidFill>
            </a:endParaRPr>
          </a:p>
          <a:p>
            <a:r>
              <a:rPr lang="en-US" sz="2400" b="1" dirty="0" smtClean="0">
                <a:solidFill>
                  <a:schemeClr val="accent6">
                    <a:lumMod val="50000"/>
                  </a:schemeClr>
                </a:solidFill>
              </a:rPr>
              <a:t>         : 	</a:t>
            </a:r>
            <a:r>
              <a:rPr lang="en-US" sz="2400" b="1" dirty="0" err="1" smtClean="0">
                <a:solidFill>
                  <a:schemeClr val="accent6">
                    <a:lumMod val="50000"/>
                  </a:schemeClr>
                </a:solidFill>
              </a:rPr>
              <a:t>lucasjellema</a:t>
            </a:r>
            <a:endParaRPr lang="en-US" sz="2400" b="1" dirty="0" smtClean="0">
              <a:solidFill>
                <a:schemeClr val="accent6">
                  <a:lumMod val="50000"/>
                </a:schemeClr>
              </a:solidFill>
            </a:endParaRPr>
          </a:p>
          <a:p>
            <a:endParaRPr lang="en-US" sz="2400" b="1" dirty="0">
              <a:solidFill>
                <a:schemeClr val="accent6">
                  <a:lumMod val="50000"/>
                </a:schemeClr>
              </a:solidFill>
            </a:endParaRPr>
          </a:p>
          <a:p>
            <a:r>
              <a:rPr lang="en-US" sz="2400" b="1" dirty="0" smtClean="0">
                <a:solidFill>
                  <a:schemeClr val="accent6">
                    <a:lumMod val="50000"/>
                  </a:schemeClr>
                </a:solidFill>
              </a:rPr>
              <a:t>         : 	</a:t>
            </a:r>
            <a:r>
              <a:rPr lang="en-US" sz="2400" b="1" dirty="0" err="1" smtClean="0">
                <a:solidFill>
                  <a:schemeClr val="accent6">
                    <a:lumMod val="50000"/>
                  </a:schemeClr>
                </a:solidFill>
              </a:rPr>
              <a:t>lucas-jellema</a:t>
            </a:r>
            <a:r>
              <a:rPr lang="en-US" sz="2400" b="1" dirty="0" smtClean="0">
                <a:solidFill>
                  <a:schemeClr val="accent6">
                    <a:lumMod val="50000"/>
                  </a:schemeClr>
                </a:solidFill>
              </a:rPr>
              <a:t/>
            </a:r>
            <a:br>
              <a:rPr lang="en-US" sz="2400" b="1" dirty="0" smtClean="0">
                <a:solidFill>
                  <a:schemeClr val="accent6">
                    <a:lumMod val="50000"/>
                  </a:schemeClr>
                </a:solidFill>
              </a:rPr>
            </a:br>
            <a:endParaRPr lang="en-US" sz="2400" b="1" dirty="0" smtClean="0">
              <a:solidFill>
                <a:schemeClr val="accent6">
                  <a:lumMod val="50000"/>
                </a:schemeClr>
              </a:solidFill>
            </a:endParaRPr>
          </a:p>
          <a:p>
            <a:r>
              <a:rPr lang="en-US" sz="2400" b="1" dirty="0" smtClean="0">
                <a:solidFill>
                  <a:schemeClr val="accent6">
                    <a:lumMod val="50000"/>
                  </a:schemeClr>
                </a:solidFill>
              </a:rPr>
              <a:t>          : </a:t>
            </a:r>
            <a:r>
              <a:rPr lang="en-US" sz="2400" b="1" dirty="0" smtClean="0">
                <a:solidFill>
                  <a:schemeClr val="accent6">
                    <a:lumMod val="50000"/>
                  </a:schemeClr>
                </a:solidFill>
                <a:hlinkClick r:id="rId4"/>
              </a:rPr>
              <a:t>www.amis.nl</a:t>
            </a:r>
            <a:r>
              <a:rPr lang="en-US" sz="2400" b="1" dirty="0" smtClean="0">
                <a:solidFill>
                  <a:schemeClr val="accent6">
                    <a:lumMod val="50000"/>
                  </a:schemeClr>
                </a:solidFill>
              </a:rPr>
              <a:t>, </a:t>
            </a:r>
            <a:r>
              <a:rPr lang="en-US" sz="2400" b="1" dirty="0" smtClean="0">
                <a:solidFill>
                  <a:schemeClr val="accent6">
                    <a:lumMod val="50000"/>
                  </a:schemeClr>
                </a:solidFill>
                <a:hlinkClick r:id="rId5"/>
              </a:rPr>
              <a:t>info@amis.nl</a:t>
            </a:r>
            <a:r>
              <a:rPr lang="en-US" sz="2400" b="1" dirty="0" smtClean="0">
                <a:solidFill>
                  <a:schemeClr val="accent6">
                    <a:lumMod val="50000"/>
                  </a:schemeClr>
                </a:solidFill>
              </a:rPr>
              <a:t/>
            </a:r>
            <a:br>
              <a:rPr lang="en-US" sz="2400" b="1" dirty="0" smtClean="0">
                <a:solidFill>
                  <a:schemeClr val="accent6">
                    <a:lumMod val="50000"/>
                  </a:schemeClr>
                </a:solidFill>
              </a:rPr>
            </a:br>
            <a:r>
              <a:rPr lang="en-US" sz="2400" b="1" dirty="0" smtClean="0">
                <a:solidFill>
                  <a:schemeClr val="accent6">
                    <a:lumMod val="50000"/>
                  </a:schemeClr>
                </a:solidFill>
              </a:rPr>
              <a:t>			+31 306016000</a:t>
            </a:r>
            <a:br>
              <a:rPr lang="en-US" sz="2400" b="1" dirty="0" smtClean="0">
                <a:solidFill>
                  <a:schemeClr val="accent6">
                    <a:lumMod val="50000"/>
                  </a:schemeClr>
                </a:solidFill>
              </a:rPr>
            </a:br>
            <a:r>
              <a:rPr lang="en-US" sz="2400" b="1" dirty="0" smtClean="0">
                <a:solidFill>
                  <a:schemeClr val="accent6">
                    <a:lumMod val="50000"/>
                  </a:schemeClr>
                </a:solidFill>
              </a:rPr>
              <a:t>          	</a:t>
            </a:r>
            <a:r>
              <a:rPr lang="en-US" sz="2400" b="1" dirty="0" err="1" smtClean="0">
                <a:solidFill>
                  <a:schemeClr val="accent6">
                    <a:lumMod val="50000"/>
                  </a:schemeClr>
                </a:solidFill>
              </a:rPr>
              <a:t>Edisonbaan</a:t>
            </a:r>
            <a:r>
              <a:rPr lang="en-US" sz="2400" b="1" dirty="0" smtClean="0">
                <a:solidFill>
                  <a:schemeClr val="accent6">
                    <a:lumMod val="50000"/>
                  </a:schemeClr>
                </a:solidFill>
              </a:rPr>
              <a:t> 15, </a:t>
            </a:r>
            <a:br>
              <a:rPr lang="en-US" sz="2400" b="1" dirty="0" smtClean="0">
                <a:solidFill>
                  <a:schemeClr val="accent6">
                    <a:lumMod val="50000"/>
                  </a:schemeClr>
                </a:solidFill>
              </a:rPr>
            </a:br>
            <a:r>
              <a:rPr lang="en-US" sz="2400" b="1" dirty="0" smtClean="0">
                <a:solidFill>
                  <a:schemeClr val="accent6">
                    <a:lumMod val="50000"/>
                  </a:schemeClr>
                </a:solidFill>
              </a:rPr>
              <a:t>			</a:t>
            </a:r>
            <a:r>
              <a:rPr lang="en-US" sz="2400" b="1" dirty="0" err="1" smtClean="0">
                <a:solidFill>
                  <a:schemeClr val="accent6">
                    <a:lumMod val="50000"/>
                  </a:schemeClr>
                </a:solidFill>
              </a:rPr>
              <a:t>Nieuwegein</a:t>
            </a:r>
            <a:r>
              <a:rPr lang="en-US" sz="2400" b="1" dirty="0" smtClean="0">
                <a:solidFill>
                  <a:schemeClr val="accent6">
                    <a:lumMod val="50000"/>
                  </a:schemeClr>
                </a:solidFill>
              </a:rPr>
              <a:t/>
            </a:r>
            <a:br>
              <a:rPr lang="en-US" sz="2400" b="1" dirty="0" smtClean="0">
                <a:solidFill>
                  <a:schemeClr val="accent6">
                    <a:lumMod val="50000"/>
                  </a:schemeClr>
                </a:solidFill>
              </a:rPr>
            </a:br>
            <a:r>
              <a:rPr lang="en-US" sz="2400" b="1" dirty="0" smtClean="0">
                <a:solidFill>
                  <a:schemeClr val="accent6">
                    <a:lumMod val="50000"/>
                  </a:schemeClr>
                </a:solidFill>
              </a:rPr>
              <a:t>				</a:t>
            </a:r>
          </a:p>
          <a:p>
            <a:endParaRPr lang="en-US" sz="2400" b="1" dirty="0">
              <a:solidFill>
                <a:schemeClr val="accent6">
                  <a:lumMod val="50000"/>
                </a:schemeClr>
              </a:solidFill>
            </a:endParaRPr>
          </a:p>
        </p:txBody>
      </p:sp>
      <p:pic>
        <p:nvPicPr>
          <p:cNvPr id="5" name="Picture 2"/>
          <p:cNvPicPr>
            <a:picLocks noChangeAspect="1" noChangeArrowheads="1"/>
          </p:cNvPicPr>
          <p:nvPr/>
        </p:nvPicPr>
        <p:blipFill>
          <a:blip r:embed="rId6" cstate="print"/>
          <a:srcRect/>
          <a:stretch>
            <a:fillRect/>
          </a:stretch>
        </p:blipFill>
        <p:spPr bwMode="auto">
          <a:xfrm>
            <a:off x="919104" y="6315348"/>
            <a:ext cx="526836" cy="526836"/>
          </a:xfrm>
          <a:prstGeom prst="rect">
            <a:avLst/>
          </a:prstGeom>
          <a:noFill/>
          <a:ln w="9525">
            <a:noFill/>
            <a:miter lim="800000"/>
            <a:headEnd/>
            <a:tailEnd/>
          </a:ln>
        </p:spPr>
      </p:pic>
      <p:pic>
        <p:nvPicPr>
          <p:cNvPr id="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353" y="8155706"/>
            <a:ext cx="914401" cy="31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descr="Image result for linked in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4352" y="7251451"/>
            <a:ext cx="541587" cy="54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7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29" y="1516604"/>
            <a:ext cx="9135112" cy="664579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9822873" y="3089564"/>
            <a:ext cx="3228109" cy="3144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Application Server</a:t>
            </a:r>
            <a:endParaRPr lang="nl-NL" sz="3600" dirty="0"/>
          </a:p>
        </p:txBody>
      </p:sp>
      <p:sp>
        <p:nvSpPr>
          <p:cNvPr id="5" name="Right Arrow 4"/>
          <p:cNvSpPr/>
          <p:nvPr/>
        </p:nvSpPr>
        <p:spPr>
          <a:xfrm>
            <a:off x="8944322" y="3325091"/>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ight Arrow 6"/>
          <p:cNvSpPr/>
          <p:nvPr/>
        </p:nvSpPr>
        <p:spPr>
          <a:xfrm>
            <a:off x="8944321" y="3734165"/>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8" name="Right Arrow 7"/>
          <p:cNvSpPr/>
          <p:nvPr/>
        </p:nvSpPr>
        <p:spPr>
          <a:xfrm>
            <a:off x="8944320" y="4143239"/>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9" name="Right Arrow 8"/>
          <p:cNvSpPr/>
          <p:nvPr/>
        </p:nvSpPr>
        <p:spPr>
          <a:xfrm>
            <a:off x="8944319" y="4552313"/>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10" name="Right Arrow 9"/>
          <p:cNvSpPr/>
          <p:nvPr/>
        </p:nvSpPr>
        <p:spPr>
          <a:xfrm>
            <a:off x="8548256" y="4961387"/>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1" name="Right Arrow 10"/>
          <p:cNvSpPr/>
          <p:nvPr/>
        </p:nvSpPr>
        <p:spPr>
          <a:xfrm>
            <a:off x="8548256" y="5370461"/>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2" name="Right Arrow 11"/>
          <p:cNvSpPr/>
          <p:nvPr/>
        </p:nvSpPr>
        <p:spPr>
          <a:xfrm>
            <a:off x="8548256" y="5779535"/>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Tree>
    <p:extLst>
      <p:ext uri="{BB962C8B-B14F-4D97-AF65-F5344CB8AC3E}">
        <p14:creationId xmlns:p14="http://schemas.microsoft.com/office/powerpoint/2010/main" val="64785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29" y="1516604"/>
            <a:ext cx="9135112" cy="664579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9822873" y="3089564"/>
            <a:ext cx="3228109" cy="3144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Application Server</a:t>
            </a:r>
            <a:endParaRPr lang="nl-NL" sz="3600" dirty="0"/>
          </a:p>
        </p:txBody>
      </p:sp>
      <p:sp>
        <p:nvSpPr>
          <p:cNvPr id="5" name="Right Arrow 4"/>
          <p:cNvSpPr/>
          <p:nvPr/>
        </p:nvSpPr>
        <p:spPr>
          <a:xfrm>
            <a:off x="8944322" y="3325091"/>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ight Arrow 6"/>
          <p:cNvSpPr/>
          <p:nvPr/>
        </p:nvSpPr>
        <p:spPr>
          <a:xfrm>
            <a:off x="8944321" y="3734165"/>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8" name="Right Arrow 7"/>
          <p:cNvSpPr/>
          <p:nvPr/>
        </p:nvSpPr>
        <p:spPr>
          <a:xfrm>
            <a:off x="8944320" y="4143239"/>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9" name="Right Arrow 8"/>
          <p:cNvSpPr/>
          <p:nvPr/>
        </p:nvSpPr>
        <p:spPr>
          <a:xfrm>
            <a:off x="8944319" y="4552313"/>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10" name="Right Arrow 9"/>
          <p:cNvSpPr/>
          <p:nvPr/>
        </p:nvSpPr>
        <p:spPr>
          <a:xfrm>
            <a:off x="8548256" y="4961387"/>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1" name="Right Arrow 10"/>
          <p:cNvSpPr/>
          <p:nvPr/>
        </p:nvSpPr>
        <p:spPr>
          <a:xfrm>
            <a:off x="8548256" y="5370461"/>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2" name="Right Arrow 11"/>
          <p:cNvSpPr/>
          <p:nvPr/>
        </p:nvSpPr>
        <p:spPr>
          <a:xfrm>
            <a:off x="8548256" y="5779535"/>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3" name="Cloud 2"/>
          <p:cNvSpPr/>
          <p:nvPr/>
        </p:nvSpPr>
        <p:spPr>
          <a:xfrm>
            <a:off x="13646727" y="1261128"/>
            <a:ext cx="3222481" cy="149629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6" name="Can 5"/>
          <p:cNvSpPr/>
          <p:nvPr/>
        </p:nvSpPr>
        <p:spPr>
          <a:xfrm>
            <a:off x="14256327" y="3325091"/>
            <a:ext cx="2757055" cy="110283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4" name="Can 13"/>
          <p:cNvSpPr/>
          <p:nvPr/>
        </p:nvSpPr>
        <p:spPr>
          <a:xfrm>
            <a:off x="15746990" y="4662054"/>
            <a:ext cx="1122218" cy="2147454"/>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3" name="Cube 12"/>
          <p:cNvSpPr/>
          <p:nvPr/>
        </p:nvSpPr>
        <p:spPr>
          <a:xfrm>
            <a:off x="14034655" y="7065818"/>
            <a:ext cx="2161309" cy="1787237"/>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cxnSp>
        <p:nvCxnSpPr>
          <p:cNvPr id="16" name="Straight Arrow Connector 15"/>
          <p:cNvCxnSpPr/>
          <p:nvPr/>
        </p:nvCxnSpPr>
        <p:spPr>
          <a:xfrm flipV="1">
            <a:off x="12926291" y="2314409"/>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6" idx="2"/>
          </p:cNvCxnSpPr>
          <p:nvPr/>
        </p:nvCxnSpPr>
        <p:spPr>
          <a:xfrm flipV="1">
            <a:off x="13078691" y="3876509"/>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4" idx="2"/>
          </p:cNvCxnSpPr>
          <p:nvPr/>
        </p:nvCxnSpPr>
        <p:spPr>
          <a:xfrm>
            <a:off x="13009418" y="4950235"/>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2940145" y="6023961"/>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8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29" y="1516604"/>
            <a:ext cx="9135112" cy="664579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9822873" y="3089564"/>
            <a:ext cx="3228109" cy="3144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Application Server</a:t>
            </a:r>
            <a:endParaRPr lang="nl-NL" sz="3600" dirty="0"/>
          </a:p>
        </p:txBody>
      </p:sp>
      <p:sp>
        <p:nvSpPr>
          <p:cNvPr id="5" name="Right Arrow 4"/>
          <p:cNvSpPr/>
          <p:nvPr/>
        </p:nvSpPr>
        <p:spPr>
          <a:xfrm>
            <a:off x="8944322" y="3325091"/>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ight Arrow 6"/>
          <p:cNvSpPr/>
          <p:nvPr/>
        </p:nvSpPr>
        <p:spPr>
          <a:xfrm>
            <a:off x="8944321" y="3734165"/>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8" name="Right Arrow 7"/>
          <p:cNvSpPr/>
          <p:nvPr/>
        </p:nvSpPr>
        <p:spPr>
          <a:xfrm>
            <a:off x="8944320" y="4143239"/>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9" name="Right Arrow 8"/>
          <p:cNvSpPr/>
          <p:nvPr/>
        </p:nvSpPr>
        <p:spPr>
          <a:xfrm>
            <a:off x="8944319" y="4552313"/>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10" name="Right Arrow 9"/>
          <p:cNvSpPr/>
          <p:nvPr/>
        </p:nvSpPr>
        <p:spPr>
          <a:xfrm>
            <a:off x="8548256" y="4961387"/>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1" name="Right Arrow 10"/>
          <p:cNvSpPr/>
          <p:nvPr/>
        </p:nvSpPr>
        <p:spPr>
          <a:xfrm>
            <a:off x="8548256" y="5370461"/>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2" name="Right Arrow 11"/>
          <p:cNvSpPr/>
          <p:nvPr/>
        </p:nvSpPr>
        <p:spPr>
          <a:xfrm>
            <a:off x="8548256" y="5779535"/>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3" name="Cloud 2"/>
          <p:cNvSpPr/>
          <p:nvPr/>
        </p:nvSpPr>
        <p:spPr>
          <a:xfrm>
            <a:off x="13646727" y="1261128"/>
            <a:ext cx="3222481" cy="149629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6" name="Can 5"/>
          <p:cNvSpPr/>
          <p:nvPr/>
        </p:nvSpPr>
        <p:spPr>
          <a:xfrm>
            <a:off x="14256327" y="3325091"/>
            <a:ext cx="2757055" cy="110283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4" name="Can 13"/>
          <p:cNvSpPr/>
          <p:nvPr/>
        </p:nvSpPr>
        <p:spPr>
          <a:xfrm>
            <a:off x="15746990" y="4662054"/>
            <a:ext cx="1122218" cy="2147454"/>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3" name="Cube 12"/>
          <p:cNvSpPr/>
          <p:nvPr/>
        </p:nvSpPr>
        <p:spPr>
          <a:xfrm>
            <a:off x="14034655" y="7065818"/>
            <a:ext cx="2161309" cy="1787237"/>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cxnSp>
        <p:nvCxnSpPr>
          <p:cNvPr id="16" name="Straight Arrow Connector 15"/>
          <p:cNvCxnSpPr/>
          <p:nvPr/>
        </p:nvCxnSpPr>
        <p:spPr>
          <a:xfrm flipV="1">
            <a:off x="12358252" y="17463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037126" y="34608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3009418" y="4506889"/>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2510652" y="18987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2663052" y="20511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2815452" y="22035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2967852" y="23559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3120252" y="25083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3037124" y="36132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3037122" y="37656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3037120" y="39180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3037118" y="40704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3037116" y="42228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3037114" y="43752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3009418" y="4637518"/>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3009418" y="4768147"/>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3009418" y="4898776"/>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3009418" y="5029405"/>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3009418" y="5160034"/>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3009418" y="5421289"/>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3009418" y="5290663"/>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11991091" y="5066383"/>
            <a:ext cx="3124217" cy="3329471"/>
            <a:chOff x="11991092" y="5066384"/>
            <a:chExt cx="2313726" cy="2396598"/>
          </a:xfrm>
        </p:grpSpPr>
        <p:cxnSp>
          <p:nvCxnSpPr>
            <p:cNvPr id="22" name="Straight Arrow Connector 21"/>
            <p:cNvCxnSpPr/>
            <p:nvPr/>
          </p:nvCxnSpPr>
          <p:spPr>
            <a:xfrm>
              <a:off x="12988636" y="5066384"/>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2863943" y="5206677"/>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2739250" y="5346970"/>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2614557" y="5487263"/>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2489864" y="5627556"/>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2365171" y="5767849"/>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2240478" y="5908142"/>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2115785" y="6048435"/>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1991092" y="6188728"/>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5818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data and active UI</a:t>
            </a:r>
            <a:endParaRPr lang="nl-NL" dirty="0"/>
          </a:p>
        </p:txBody>
      </p:sp>
      <p:sp>
        <p:nvSpPr>
          <p:cNvPr id="3" name="Text Placeholder 2"/>
          <p:cNvSpPr>
            <a:spLocks noGrp="1"/>
          </p:cNvSpPr>
          <p:nvPr>
            <p:ph type="body" sz="quarter" idx="10"/>
          </p:nvPr>
        </p:nvSpPr>
        <p:spPr/>
        <p:txBody>
          <a:bodyPr>
            <a:normAutofit/>
          </a:bodyPr>
          <a:lstStyle/>
          <a:p>
            <a:r>
              <a:rPr lang="en-US" dirty="0" smtClean="0"/>
              <a:t>Handle influx</a:t>
            </a:r>
          </a:p>
          <a:p>
            <a:r>
              <a:rPr lang="en-US" dirty="0" smtClean="0"/>
              <a:t>Publish </a:t>
            </a:r>
            <a:r>
              <a:rPr lang="en-US" dirty="0" smtClean="0"/>
              <a:t>findings instantaneously</a:t>
            </a:r>
          </a:p>
          <a:p>
            <a:r>
              <a:rPr lang="en-US" dirty="0" smtClean="0"/>
              <a:t>Update UI &amp; notify end user immediately</a:t>
            </a:r>
          </a:p>
          <a:p>
            <a:r>
              <a:rPr lang="en-US" dirty="0"/>
              <a:t>Analyze in real time</a:t>
            </a:r>
          </a:p>
          <a:p>
            <a:endParaRPr lang="en-US" dirty="0"/>
          </a:p>
          <a:p>
            <a:r>
              <a:rPr lang="en-US" dirty="0" smtClean="0"/>
              <a:t>Decoupled components</a:t>
            </a:r>
          </a:p>
          <a:p>
            <a:r>
              <a:rPr lang="en-US" dirty="0" smtClean="0"/>
              <a:t>No data loss when a component is temporarily down</a:t>
            </a:r>
          </a:p>
          <a:p>
            <a:r>
              <a:rPr lang="en-US" dirty="0" smtClean="0"/>
              <a:t>Scalable with volume of events and of number of </a:t>
            </a:r>
            <a:r>
              <a:rPr lang="en-US" dirty="0" smtClean="0"/>
              <a:t>clients</a:t>
            </a:r>
            <a:endParaRPr lang="en-US" dirty="0"/>
          </a:p>
          <a:p>
            <a:pPr marL="0" indent="0">
              <a:buNone/>
            </a:pPr>
            <a:endParaRPr lang="nl-NL" dirty="0"/>
          </a:p>
        </p:txBody>
      </p:sp>
    </p:spTree>
    <p:extLst>
      <p:ext uri="{BB962C8B-B14F-4D97-AF65-F5344CB8AC3E}">
        <p14:creationId xmlns:p14="http://schemas.microsoft.com/office/powerpoint/2010/main" val="346058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endParaRPr lang="en-US" dirty="0" smtClean="0"/>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668" y="4093705"/>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19" name="Rectangle 18"/>
          <p:cNvSpPr/>
          <p:nvPr/>
        </p:nvSpPr>
        <p:spPr>
          <a:xfrm>
            <a:off x="10457297" y="5710399"/>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
        <p:nvSpPr>
          <p:cNvPr id="20" name="Rectangle 19"/>
          <p:cNvSpPr/>
          <p:nvPr/>
        </p:nvSpPr>
        <p:spPr>
          <a:xfrm>
            <a:off x="8360228" y="4877477"/>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21" name="Rectangle 20"/>
          <p:cNvSpPr/>
          <p:nvPr/>
        </p:nvSpPr>
        <p:spPr>
          <a:xfrm>
            <a:off x="12554366" y="7187560"/>
            <a:ext cx="2097069" cy="20191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Show a live list of top 3 liked tweets per conference</a:t>
            </a:r>
            <a:endParaRPr lang="nl-NL" dirty="0"/>
          </a:p>
        </p:txBody>
      </p:sp>
    </p:spTree>
    <p:extLst>
      <p:ext uri="{BB962C8B-B14F-4D97-AF65-F5344CB8AC3E}">
        <p14:creationId xmlns:p14="http://schemas.microsoft.com/office/powerpoint/2010/main" val="213995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theme/theme1.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AMIS_WIDESCREEN</Template>
  <TotalTime>5823</TotalTime>
  <Words>1182</Words>
  <Application>Microsoft Office PowerPoint</Application>
  <PresentationFormat>Custom</PresentationFormat>
  <Paragraphs>375</Paragraphs>
  <Slides>47</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Arial Narrow</vt:lpstr>
      <vt:lpstr>Arial Unicode MS</vt:lpstr>
      <vt:lpstr>Calibri</vt:lpstr>
      <vt:lpstr>AMIS_WIDESCREEN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Fast data and active UI</vt:lpstr>
      <vt:lpstr>The case at hand</vt:lpstr>
      <vt:lpstr>The Code</vt:lpstr>
      <vt:lpstr>Events</vt:lpstr>
      <vt:lpstr>Requirements for Event capability </vt:lpstr>
      <vt:lpstr>Introducing Apache Kafka</vt:lpstr>
      <vt:lpstr>Kafka terminology</vt:lpstr>
      <vt:lpstr>PowerPoint Presentation</vt:lpstr>
      <vt:lpstr>Kafka incarnations</vt:lpstr>
      <vt:lpstr>The case at hand – step one</vt:lpstr>
      <vt:lpstr>The case at hand – step one and a half</vt:lpstr>
      <vt:lpstr>Configure IFTTT recipe</vt:lpstr>
      <vt:lpstr>Configure IFTTT recipe</vt:lpstr>
      <vt:lpstr>Configure IFTTT recipe</vt:lpstr>
      <vt:lpstr>IFTTT consumer =&gt; KAFKA Producer</vt:lpstr>
      <vt:lpstr>The case at hand – step one and two</vt:lpstr>
      <vt:lpstr>Kafka consumer in node get events pushed into application</vt:lpstr>
      <vt:lpstr>The case at hand Server sent events for push back</vt:lpstr>
      <vt:lpstr>Server sent event – server side</vt:lpstr>
      <vt:lpstr>Server sent event – Client side</vt:lpstr>
      <vt:lpstr>Live tweet stream</vt:lpstr>
      <vt:lpstr>The case at hand Tweet Likes – client to server to all clients</vt:lpstr>
      <vt:lpstr>The case at hand Web sockets – for bi directional push</vt:lpstr>
      <vt:lpstr>Websockets – server side</vt:lpstr>
      <vt:lpstr>Websockets – Client side</vt:lpstr>
      <vt:lpstr>Tweet likes broadcasting</vt:lpstr>
      <vt:lpstr>The case at hand Streaming analysis of tweet events </vt:lpstr>
      <vt:lpstr>The case at hand - Streaming analysis of Tweets</vt:lpstr>
      <vt:lpstr>Kafka streams</vt:lpstr>
      <vt:lpstr>Kafka streams</vt:lpstr>
      <vt:lpstr>Example of Kafka streams</vt:lpstr>
      <vt:lpstr>Kafka streams –  running count tweets per conference</vt:lpstr>
      <vt:lpstr>Streaming tweet analytics  pushed to clients</vt:lpstr>
      <vt:lpstr>The case at hand - Streaming analysis  of Tweet likes</vt:lpstr>
      <vt:lpstr>The case at hand - Streaming analysis  of Tweet likes</vt:lpstr>
      <vt:lpstr>Websockets – server side</vt:lpstr>
      <vt:lpstr>Running Top 3 of  best liked tweets per conference</vt:lpstr>
      <vt:lpstr>End to end flow Cloud Enabled</vt:lpstr>
      <vt:lpstr>Conclusion</vt:lpstr>
      <vt:lpstr>PowerPoint Presentation</vt:lpstr>
    </vt:vector>
  </TitlesOfParts>
  <Company>Conclusion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Jellema</dc:creator>
  <cp:keywords>omc; cloud</cp:keywords>
  <cp:lastModifiedBy>Lucas Jellema</cp:lastModifiedBy>
  <cp:revision>155</cp:revision>
  <dcterms:created xsi:type="dcterms:W3CDTF">2016-11-24T07:31:17Z</dcterms:created>
  <dcterms:modified xsi:type="dcterms:W3CDTF">2017-10-03T14:50:09Z</dcterms:modified>
</cp:coreProperties>
</file>